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3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27.xml" ContentType="application/vnd.openxmlformats-officedocument.presentationml.tags+xml"/>
  <Override PartName="/ppt/notesSlides/notesSlide29.xml" ContentType="application/vnd.openxmlformats-officedocument.presentationml.notesSlide+xml"/>
  <Override PartName="/ppt/tags/tag28.xml" ContentType="application/vnd.openxmlformats-officedocument.presentationml.tags+xml"/>
  <Override PartName="/ppt/notesSlides/notesSlide30.xml" ContentType="application/vnd.openxmlformats-officedocument.presentationml.notesSlide+xml"/>
  <Override PartName="/ppt/tags/tag29.xml" ContentType="application/vnd.openxmlformats-officedocument.presentationml.tags+xml"/>
  <Override PartName="/ppt/notesSlides/notesSlide31.xml" ContentType="application/vnd.openxmlformats-officedocument.presentationml.notesSlide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8" r:id="rId3"/>
    <p:sldMasterId id="2147484261" r:id="rId4"/>
    <p:sldMasterId id="2147484301" r:id="rId5"/>
    <p:sldMasterId id="2147484338" r:id="rId6"/>
  </p:sldMasterIdLst>
  <p:notesMasterIdLst>
    <p:notesMasterId r:id="rId53"/>
  </p:notesMasterIdLst>
  <p:handoutMasterIdLst>
    <p:handoutMasterId r:id="rId54"/>
  </p:handoutMasterIdLst>
  <p:sldIdLst>
    <p:sldId id="426" r:id="rId7"/>
    <p:sldId id="427" r:id="rId8"/>
    <p:sldId id="490" r:id="rId9"/>
    <p:sldId id="489" r:id="rId10"/>
    <p:sldId id="466" r:id="rId11"/>
    <p:sldId id="430" r:id="rId12"/>
    <p:sldId id="431" r:id="rId13"/>
    <p:sldId id="452" r:id="rId14"/>
    <p:sldId id="497" r:id="rId15"/>
    <p:sldId id="498" r:id="rId16"/>
    <p:sldId id="437" r:id="rId17"/>
    <p:sldId id="447" r:id="rId18"/>
    <p:sldId id="448" r:id="rId19"/>
    <p:sldId id="449" r:id="rId20"/>
    <p:sldId id="450" r:id="rId21"/>
    <p:sldId id="451" r:id="rId22"/>
    <p:sldId id="436" r:id="rId23"/>
    <p:sldId id="473" r:id="rId24"/>
    <p:sldId id="474" r:id="rId25"/>
    <p:sldId id="475" r:id="rId26"/>
    <p:sldId id="476" r:id="rId27"/>
    <p:sldId id="477" r:id="rId28"/>
    <p:sldId id="478" r:id="rId29"/>
    <p:sldId id="499" r:id="rId30"/>
    <p:sldId id="500" r:id="rId31"/>
    <p:sldId id="501" r:id="rId32"/>
    <p:sldId id="502" r:id="rId33"/>
    <p:sldId id="503" r:id="rId34"/>
    <p:sldId id="504" r:id="rId35"/>
    <p:sldId id="505" r:id="rId36"/>
    <p:sldId id="507" r:id="rId37"/>
    <p:sldId id="508" r:id="rId38"/>
    <p:sldId id="509" r:id="rId39"/>
    <p:sldId id="510" r:id="rId40"/>
    <p:sldId id="439" r:id="rId41"/>
    <p:sldId id="457" r:id="rId42"/>
    <p:sldId id="472" r:id="rId43"/>
    <p:sldId id="471" r:id="rId44"/>
    <p:sldId id="461" r:id="rId45"/>
    <p:sldId id="470" r:id="rId46"/>
    <p:sldId id="491" r:id="rId47"/>
    <p:sldId id="492" r:id="rId48"/>
    <p:sldId id="493" r:id="rId49"/>
    <p:sldId id="494" r:id="rId50"/>
    <p:sldId id="495" r:id="rId51"/>
    <p:sldId id="496" r:id="rId52"/>
  </p:sldIdLst>
  <p:sldSz cx="9144000" cy="6858000" type="screen4x3"/>
  <p:notesSz cx="6858000" cy="9144000"/>
  <p:defaultTextStyle>
    <a:defPPr>
      <a:defRPr lang="en-US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BBBF"/>
    <a:srgbClr val="A5D0AA"/>
    <a:srgbClr val="FF6000"/>
    <a:srgbClr val="FF850F"/>
    <a:srgbClr val="0074B4"/>
    <a:srgbClr val="1D8CCC"/>
    <a:srgbClr val="F1F0F0"/>
    <a:srgbClr val="C8C9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96" autoAdjust="0"/>
    <p:restoredTop sz="94637"/>
  </p:normalViewPr>
  <p:slideViewPr>
    <p:cSldViewPr snapToGrid="0" snapToObjects="1">
      <p:cViewPr varScale="1">
        <p:scale>
          <a:sx n="131" d="100"/>
          <a:sy n="131" d="100"/>
        </p:scale>
        <p:origin x="1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5" d="100"/>
          <a:sy n="65" d="100"/>
        </p:scale>
        <p:origin x="3082" y="4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BFE4D1-508E-DE42-953F-2FA657256979}" type="doc">
      <dgm:prSet loTypeId="urn:microsoft.com/office/officeart/2005/8/layout/pList2" loCatId="" qsTypeId="urn:microsoft.com/office/officeart/2005/8/quickstyle/simple4" qsCatId="simple" csTypeId="urn:microsoft.com/office/officeart/2005/8/colors/accent2_2" csCatId="accent2" phldr="1"/>
      <dgm:spPr/>
    </dgm:pt>
    <dgm:pt modelId="{62161DEB-E572-F74D-A9C8-43B9655E3598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pPr algn="ctr"/>
          <a:r>
            <a:rPr lang="en-US" sz="1600" dirty="0">
              <a:latin typeface="Calibri" charset="0"/>
              <a:ea typeface="Calibri" charset="0"/>
              <a:cs typeface="Calibri" charset="0"/>
            </a:rPr>
            <a:t>ETL Workloads</a:t>
          </a:r>
        </a:p>
        <a:p>
          <a:pPr algn="l"/>
          <a:r>
            <a:rPr lang="en-US" sz="1000" dirty="0">
              <a:latin typeface="Calibri" charset="0"/>
              <a:ea typeface="Calibri" charset="0"/>
              <a:cs typeface="Calibri" charset="0"/>
            </a:rPr>
            <a:t>- Utilized for processing ETL workloads</a:t>
          </a:r>
        </a:p>
        <a:p>
          <a:pPr algn="l"/>
          <a:endParaRPr lang="en-US" sz="1000" dirty="0">
            <a:latin typeface="Calibri" charset="0"/>
            <a:ea typeface="Calibri" charset="0"/>
            <a:cs typeface="Calibri" charset="0"/>
          </a:endParaRPr>
        </a:p>
        <a:p>
          <a:pPr algn="l"/>
          <a:r>
            <a:rPr lang="en-US" sz="1000" dirty="0">
              <a:latin typeface="Calibri" charset="0"/>
              <a:ea typeface="Calibri" charset="0"/>
              <a:cs typeface="Calibri" charset="0"/>
            </a:rPr>
            <a:t>- Spark is managed by YARN</a:t>
          </a:r>
        </a:p>
        <a:p>
          <a:pPr algn="l"/>
          <a:endParaRPr lang="en-US" sz="1000" dirty="0">
            <a:latin typeface="Calibri" charset="0"/>
            <a:ea typeface="Calibri" charset="0"/>
            <a:cs typeface="Calibri" charset="0"/>
          </a:endParaRPr>
        </a:p>
        <a:p>
          <a:pPr algn="l"/>
          <a:r>
            <a:rPr lang="en-US" sz="1000" dirty="0">
              <a:latin typeface="Calibri" charset="0"/>
              <a:ea typeface="Calibri" charset="0"/>
              <a:cs typeface="Calibri" charset="0"/>
            </a:rPr>
            <a:t>- Nodes are EC2 </a:t>
          </a:r>
          <a:r>
            <a:rPr lang="en-US" sz="1000" b="0" i="0" dirty="0">
              <a:latin typeface="Calibri" charset="0"/>
              <a:ea typeface="Calibri" charset="0"/>
              <a:cs typeface="Calibri" charset="0"/>
            </a:rPr>
            <a:t>m4.2xl (Master), r4.2x (Core, Task nodes) </a:t>
          </a:r>
          <a:endParaRPr lang="en-US" sz="1000" dirty="0">
            <a:latin typeface="Calibri" charset="0"/>
            <a:ea typeface="Calibri" charset="0"/>
            <a:cs typeface="Calibri" charset="0"/>
          </a:endParaRPr>
        </a:p>
        <a:p>
          <a:pPr algn="l"/>
          <a:endParaRPr lang="en-US" sz="1000" dirty="0">
            <a:latin typeface="Calibri" charset="0"/>
            <a:ea typeface="Calibri" charset="0"/>
            <a:cs typeface="Calibri" charset="0"/>
          </a:endParaRPr>
        </a:p>
        <a:p>
          <a:pPr algn="l"/>
          <a:r>
            <a:rPr lang="en-US" sz="1000" dirty="0">
              <a:latin typeface="Calibri" charset="0"/>
              <a:ea typeface="Calibri" charset="0"/>
              <a:cs typeface="Calibri" charset="0"/>
            </a:rPr>
            <a:t>- Integration with Glue </a:t>
          </a:r>
          <a:r>
            <a:rPr lang="en-US" sz="1000" dirty="0" err="1">
              <a:latin typeface="Calibri" charset="0"/>
              <a:ea typeface="Calibri" charset="0"/>
              <a:cs typeface="Calibri" charset="0"/>
            </a:rPr>
            <a:t>Metastore</a:t>
          </a:r>
          <a:endParaRPr lang="en-US" sz="1000" dirty="0">
            <a:latin typeface="Calibri" charset="0"/>
            <a:ea typeface="Calibri" charset="0"/>
            <a:cs typeface="Calibri" charset="0"/>
          </a:endParaRPr>
        </a:p>
        <a:p>
          <a:pPr algn="l"/>
          <a:endParaRPr lang="en-US" sz="1000" dirty="0">
            <a:latin typeface="Calibri" charset="0"/>
            <a:ea typeface="Calibri" charset="0"/>
            <a:cs typeface="Calibri" charset="0"/>
          </a:endParaRPr>
        </a:p>
        <a:p>
          <a:pPr algn="l"/>
          <a:r>
            <a:rPr lang="en-US" sz="1000" dirty="0">
              <a:latin typeface="Calibri" charset="0"/>
              <a:ea typeface="Calibri" charset="0"/>
              <a:cs typeface="Calibri" charset="0"/>
            </a:rPr>
            <a:t>- Long running cluster, auto-scaling &amp; auto-suspend is enabled</a:t>
          </a:r>
        </a:p>
      </dgm:t>
    </dgm:pt>
    <dgm:pt modelId="{9F761AA4-DB8A-B84E-A490-76063C9C8506}" type="parTrans" cxnId="{34910026-B6A1-7440-879D-BAC105D08B0D}">
      <dgm:prSet/>
      <dgm:spPr/>
      <dgm:t>
        <a:bodyPr/>
        <a:lstStyle/>
        <a:p>
          <a:endParaRPr lang="en-US"/>
        </a:p>
      </dgm:t>
    </dgm:pt>
    <dgm:pt modelId="{A34CA115-92F8-C840-821C-E1A73D2B3E32}" type="sibTrans" cxnId="{34910026-B6A1-7440-879D-BAC105D08B0D}">
      <dgm:prSet/>
      <dgm:spPr/>
      <dgm:t>
        <a:bodyPr/>
        <a:lstStyle/>
        <a:p>
          <a:endParaRPr lang="en-US"/>
        </a:p>
      </dgm:t>
    </dgm:pt>
    <dgm:pt modelId="{1C086B8D-D1B0-684B-BF3E-5DB6432B187E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pPr algn="ctr"/>
          <a:r>
            <a:rPr lang="en-US" sz="1600" dirty="0">
              <a:latin typeface="Calibri" charset="0"/>
              <a:ea typeface="Calibri" charset="0"/>
              <a:cs typeface="Calibri" charset="0"/>
            </a:rPr>
            <a:t>Operational Workloads</a:t>
          </a:r>
        </a:p>
        <a:p>
          <a:pPr algn="l"/>
          <a:r>
            <a:rPr lang="en-US" sz="1000" dirty="0">
              <a:latin typeface="Calibri" charset="0"/>
              <a:ea typeface="Calibri" charset="0"/>
              <a:cs typeface="Calibri" charset="0"/>
            </a:rPr>
            <a:t>- Utilized for operational analytic applications needing</a:t>
          </a:r>
        </a:p>
        <a:p>
          <a:pPr algn="l"/>
          <a:endParaRPr lang="en-US" sz="1000" dirty="0">
            <a:latin typeface="Calibri" charset="0"/>
            <a:ea typeface="Calibri" charset="0"/>
            <a:cs typeface="Calibri" charset="0"/>
          </a:endParaRPr>
        </a:p>
        <a:p>
          <a:pPr algn="l"/>
          <a:r>
            <a:rPr lang="en-US" sz="1000" dirty="0">
              <a:latin typeface="Calibri" charset="0"/>
              <a:ea typeface="Calibri" charset="0"/>
              <a:cs typeface="Calibri" charset="0"/>
            </a:rPr>
            <a:t>- </a:t>
          </a:r>
          <a:r>
            <a:rPr lang="en-US" sz="1000" dirty="0" err="1">
              <a:latin typeface="Calibri" charset="0"/>
              <a:ea typeface="Calibri" charset="0"/>
              <a:cs typeface="Calibri" charset="0"/>
            </a:rPr>
            <a:t>HBase</a:t>
          </a:r>
          <a:r>
            <a:rPr lang="en-US" sz="1000" dirty="0">
              <a:latin typeface="Calibri" charset="0"/>
              <a:ea typeface="Calibri" charset="0"/>
              <a:cs typeface="Calibri" charset="0"/>
            </a:rPr>
            <a:t> powered, managed by YARN</a:t>
          </a:r>
        </a:p>
        <a:p>
          <a:pPr algn="l"/>
          <a:endParaRPr lang="en-US" sz="1000" dirty="0">
            <a:latin typeface="Calibri" charset="0"/>
            <a:ea typeface="Calibri" charset="0"/>
            <a:cs typeface="Calibri" charset="0"/>
          </a:endParaRPr>
        </a:p>
        <a:p>
          <a:pPr algn="l"/>
          <a:r>
            <a:rPr lang="en-US" sz="1000" dirty="0">
              <a:latin typeface="Calibri" charset="0"/>
              <a:ea typeface="Calibri" charset="0"/>
              <a:cs typeface="Calibri" charset="0"/>
            </a:rPr>
            <a:t>- Nodes are EC2 </a:t>
          </a:r>
          <a:r>
            <a:rPr lang="en-US" sz="1000" b="0" i="0" dirty="0">
              <a:latin typeface="Calibri" charset="0"/>
              <a:ea typeface="Calibri" charset="0"/>
              <a:cs typeface="Calibri" charset="0"/>
            </a:rPr>
            <a:t>m4.2xl (Master), m4.10 L (Region Servers)</a:t>
          </a:r>
          <a:r>
            <a:rPr lang="en-US" sz="1000" dirty="0">
              <a:latin typeface="Calibri" charset="0"/>
              <a:ea typeface="Calibri" charset="0"/>
              <a:cs typeface="Calibri" charset="0"/>
            </a:rPr>
            <a:t> </a:t>
          </a:r>
        </a:p>
        <a:p>
          <a:pPr algn="l"/>
          <a:endParaRPr lang="en-US" sz="1000" dirty="0">
            <a:latin typeface="Calibri" charset="0"/>
            <a:ea typeface="Calibri" charset="0"/>
            <a:cs typeface="Calibri" charset="0"/>
          </a:endParaRPr>
        </a:p>
        <a:p>
          <a:pPr algn="l"/>
          <a:r>
            <a:rPr lang="en-US" sz="1000" dirty="0">
              <a:latin typeface="Calibri" charset="0"/>
              <a:ea typeface="Calibri" charset="0"/>
              <a:cs typeface="Calibri" charset="0"/>
            </a:rPr>
            <a:t>- Root Data is stored on S3, Write Ahead logs are stored on local HDFS</a:t>
          </a:r>
        </a:p>
        <a:p>
          <a:pPr algn="l"/>
          <a:endParaRPr lang="en-US" sz="1000" dirty="0">
            <a:latin typeface="Calibri" charset="0"/>
            <a:ea typeface="Calibri" charset="0"/>
            <a:cs typeface="Calibri" charset="0"/>
          </a:endParaRPr>
        </a:p>
        <a:p>
          <a:pPr algn="l"/>
          <a:r>
            <a:rPr lang="en-US" sz="1000" dirty="0">
              <a:latin typeface="Calibri" charset="0"/>
              <a:ea typeface="Calibri" charset="0"/>
              <a:cs typeface="Calibri" charset="0"/>
            </a:rPr>
            <a:t>- Transient clusters used for specified applications (i.e. Fraud Scanner)</a:t>
          </a:r>
        </a:p>
      </dgm:t>
    </dgm:pt>
    <dgm:pt modelId="{B780BA02-D170-4646-8414-6E66F4B628BF}" type="parTrans" cxnId="{D250D462-6C99-A44F-B21C-367193E763C0}">
      <dgm:prSet/>
      <dgm:spPr/>
      <dgm:t>
        <a:bodyPr/>
        <a:lstStyle/>
        <a:p>
          <a:endParaRPr lang="en-US"/>
        </a:p>
      </dgm:t>
    </dgm:pt>
    <dgm:pt modelId="{FD548F72-95FB-834E-9344-8A1C66F4DD2F}" type="sibTrans" cxnId="{D250D462-6C99-A44F-B21C-367193E763C0}">
      <dgm:prSet/>
      <dgm:spPr/>
      <dgm:t>
        <a:bodyPr/>
        <a:lstStyle/>
        <a:p>
          <a:endParaRPr lang="en-US"/>
        </a:p>
      </dgm:t>
    </dgm:pt>
    <dgm:pt modelId="{806B3A1C-A025-214F-BDBF-EC077670107D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pPr algn="ctr"/>
          <a:r>
            <a:rPr lang="en-US" sz="1600" dirty="0">
              <a:latin typeface="Calibri" charset="0"/>
              <a:ea typeface="Calibri" charset="0"/>
              <a:cs typeface="Calibri" charset="0"/>
            </a:rPr>
            <a:t>Analytic Workloads</a:t>
          </a:r>
        </a:p>
        <a:p>
          <a:pPr algn="l"/>
          <a:r>
            <a:rPr lang="en-US" sz="1000" dirty="0">
              <a:latin typeface="Calibri" charset="0"/>
              <a:ea typeface="Calibri" charset="0"/>
              <a:cs typeface="Calibri" charset="0"/>
            </a:rPr>
            <a:t>- Utilized by business users for </a:t>
          </a:r>
          <a:r>
            <a:rPr lang="en-US" sz="1000" dirty="0" err="1">
              <a:latin typeface="Calibri" charset="0"/>
              <a:ea typeface="Calibri" charset="0"/>
              <a:cs typeface="Calibri" charset="0"/>
            </a:rPr>
            <a:t>adhoc</a:t>
          </a:r>
          <a:r>
            <a:rPr lang="en-US" sz="1000" dirty="0">
              <a:latin typeface="Calibri" charset="0"/>
              <a:ea typeface="Calibri" charset="0"/>
              <a:cs typeface="Calibri" charset="0"/>
            </a:rPr>
            <a:t> analytic workloads</a:t>
          </a:r>
        </a:p>
        <a:p>
          <a:pPr algn="l"/>
          <a:endParaRPr lang="en-US" sz="1000" dirty="0">
            <a:latin typeface="Calibri" charset="0"/>
            <a:ea typeface="Calibri" charset="0"/>
            <a:cs typeface="Calibri" charset="0"/>
          </a:endParaRPr>
        </a:p>
        <a:p>
          <a:pPr algn="l"/>
          <a:r>
            <a:rPr lang="en-US" sz="1000" dirty="0">
              <a:latin typeface="Calibri" charset="0"/>
              <a:ea typeface="Calibri" charset="0"/>
              <a:cs typeface="Calibri" charset="0"/>
            </a:rPr>
            <a:t>- Spark, H2O / Sparkling Water, R, Python managed by YARN</a:t>
          </a:r>
        </a:p>
        <a:p>
          <a:pPr algn="l"/>
          <a:endParaRPr lang="en-US" sz="1000" dirty="0">
            <a:latin typeface="Calibri" charset="0"/>
            <a:ea typeface="Calibri" charset="0"/>
            <a:cs typeface="Calibri" charset="0"/>
          </a:endParaRPr>
        </a:p>
        <a:p>
          <a:pPr algn="l"/>
          <a:r>
            <a:rPr lang="en-US" sz="1000" dirty="0">
              <a:latin typeface="Calibri" charset="0"/>
              <a:ea typeface="Calibri" charset="0"/>
              <a:cs typeface="Calibri" charset="0"/>
            </a:rPr>
            <a:t>- Nodes are EC2 </a:t>
          </a:r>
          <a:r>
            <a:rPr lang="en-US" sz="1000" b="0" i="0" dirty="0">
              <a:latin typeface="Calibri" charset="0"/>
              <a:ea typeface="Calibri" charset="0"/>
              <a:cs typeface="Calibri" charset="0"/>
            </a:rPr>
            <a:t>m4.2xl (Master), r4.2x (Core, Task nodes) </a:t>
          </a:r>
        </a:p>
        <a:p>
          <a:pPr algn="l"/>
          <a:endParaRPr lang="en-US" sz="1000" dirty="0">
            <a:latin typeface="Calibri" charset="0"/>
            <a:ea typeface="Calibri" charset="0"/>
            <a:cs typeface="Calibri" charset="0"/>
          </a:endParaRPr>
        </a:p>
        <a:p>
          <a:pPr algn="l"/>
          <a:r>
            <a:rPr lang="en-US" sz="1000" dirty="0">
              <a:latin typeface="Calibri" charset="0"/>
              <a:ea typeface="Calibri" charset="0"/>
              <a:cs typeface="Calibri" charset="0"/>
            </a:rPr>
            <a:t>- Integration with common RDS (Postgres) </a:t>
          </a:r>
        </a:p>
        <a:p>
          <a:pPr algn="l"/>
          <a:endParaRPr lang="en-US" sz="1000" dirty="0">
            <a:latin typeface="Calibri" charset="0"/>
            <a:ea typeface="Calibri" charset="0"/>
            <a:cs typeface="Calibri" charset="0"/>
          </a:endParaRPr>
        </a:p>
        <a:p>
          <a:pPr algn="l"/>
          <a:r>
            <a:rPr lang="en-US" sz="1000" dirty="0">
              <a:latin typeface="Calibri" charset="0"/>
              <a:ea typeface="Calibri" charset="0"/>
              <a:cs typeface="Calibri" charset="0"/>
            </a:rPr>
            <a:t>- Long running cluster, auto scaling and auto suspend is enabled</a:t>
          </a:r>
        </a:p>
      </dgm:t>
    </dgm:pt>
    <dgm:pt modelId="{6544FAA6-5262-8F42-B527-20687ED42321}" type="parTrans" cxnId="{9F445C95-A121-8045-8B2B-B6F2F14A11ED}">
      <dgm:prSet/>
      <dgm:spPr/>
      <dgm:t>
        <a:bodyPr/>
        <a:lstStyle/>
        <a:p>
          <a:endParaRPr lang="en-US"/>
        </a:p>
      </dgm:t>
    </dgm:pt>
    <dgm:pt modelId="{07EAA093-FB03-A54A-95F7-C9E1A9B47361}" type="sibTrans" cxnId="{9F445C95-A121-8045-8B2B-B6F2F14A11ED}">
      <dgm:prSet/>
      <dgm:spPr/>
      <dgm:t>
        <a:bodyPr/>
        <a:lstStyle/>
        <a:p>
          <a:endParaRPr lang="en-US"/>
        </a:p>
      </dgm:t>
    </dgm:pt>
    <dgm:pt modelId="{EFD1302B-3B70-D049-9BED-4E39A604FE84}" type="pres">
      <dgm:prSet presAssocID="{D9BFE4D1-508E-DE42-953F-2FA657256979}" presName="Name0" presStyleCnt="0">
        <dgm:presLayoutVars>
          <dgm:dir/>
          <dgm:resizeHandles val="exact"/>
        </dgm:presLayoutVars>
      </dgm:prSet>
      <dgm:spPr/>
    </dgm:pt>
    <dgm:pt modelId="{DCF9E56E-5304-DE42-AF98-80C5B33C4AF9}" type="pres">
      <dgm:prSet presAssocID="{D9BFE4D1-508E-DE42-953F-2FA657256979}" presName="bkgdShp" presStyleLbl="alignAccFollowNode1" presStyleIdx="0" presStyleCnt="1" custLinFactNeighborX="716" custLinFactNeighborY="614"/>
      <dgm:spPr>
        <a:solidFill>
          <a:schemeClr val="accent3">
            <a:lumMod val="40000"/>
            <a:lumOff val="60000"/>
            <a:alpha val="90000"/>
          </a:schemeClr>
        </a:solidFill>
      </dgm:spPr>
    </dgm:pt>
    <dgm:pt modelId="{1C8FC2C4-34F3-554E-81FE-AD8FE9455998}" type="pres">
      <dgm:prSet presAssocID="{D9BFE4D1-508E-DE42-953F-2FA657256979}" presName="linComp" presStyleCnt="0"/>
      <dgm:spPr/>
    </dgm:pt>
    <dgm:pt modelId="{DD6A75A1-5247-8E45-BFCE-31970C65D632}" type="pres">
      <dgm:prSet presAssocID="{62161DEB-E572-F74D-A9C8-43B9655E3598}" presName="compNode" presStyleCnt="0"/>
      <dgm:spPr/>
    </dgm:pt>
    <dgm:pt modelId="{8F516697-0DCC-0D47-BB0D-269E470E07EE}" type="pres">
      <dgm:prSet presAssocID="{62161DEB-E572-F74D-A9C8-43B9655E359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A78E99-8746-384D-ADD5-30B2A977A2DB}" type="pres">
      <dgm:prSet presAssocID="{62161DEB-E572-F74D-A9C8-43B9655E3598}" presName="invisiNode" presStyleLbl="node1" presStyleIdx="0" presStyleCnt="3"/>
      <dgm:spPr/>
    </dgm:pt>
    <dgm:pt modelId="{2CA85901-7C65-604D-9206-48EC3972D3A7}" type="pres">
      <dgm:prSet presAssocID="{62161DEB-E572-F74D-A9C8-43B9655E3598}" presName="imagNode" presStyleLbl="fgImgPlace1" presStyleIdx="0" presStyleCnt="3"/>
      <dgm:spPr/>
    </dgm:pt>
    <dgm:pt modelId="{79F6F9F4-8B10-6F4C-ACE7-D295D8EC2AB0}" type="pres">
      <dgm:prSet presAssocID="{A34CA115-92F8-C840-821C-E1A73D2B3E3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2B28A73-F385-3D40-A6F2-9FD8AF4EB88B}" type="pres">
      <dgm:prSet presAssocID="{1C086B8D-D1B0-684B-BF3E-5DB6432B187E}" presName="compNode" presStyleCnt="0"/>
      <dgm:spPr/>
    </dgm:pt>
    <dgm:pt modelId="{82D8F147-2661-674D-8301-4179F87D0EEF}" type="pres">
      <dgm:prSet presAssocID="{1C086B8D-D1B0-684B-BF3E-5DB6432B187E}" presName="node" presStyleLbl="node1" presStyleIdx="1" presStyleCnt="3" custLinFactNeighborY="7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063C14-D448-124F-80BC-6CF690383AD3}" type="pres">
      <dgm:prSet presAssocID="{1C086B8D-D1B0-684B-BF3E-5DB6432B187E}" presName="invisiNode" presStyleLbl="node1" presStyleIdx="1" presStyleCnt="3"/>
      <dgm:spPr/>
    </dgm:pt>
    <dgm:pt modelId="{F76E10E2-D6B1-104B-AC74-F1DF873B6384}" type="pres">
      <dgm:prSet presAssocID="{1C086B8D-D1B0-684B-BF3E-5DB6432B187E}" presName="imagNode" presStyleLbl="fgImgPlace1" presStyleIdx="1" presStyleCnt="3"/>
      <dgm:spPr/>
    </dgm:pt>
    <dgm:pt modelId="{868FC204-6E5F-3346-91DF-684967FCF2AF}" type="pres">
      <dgm:prSet presAssocID="{FD548F72-95FB-834E-9344-8A1C66F4DD2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1C08472-EE9F-BD47-A9E2-294705512D00}" type="pres">
      <dgm:prSet presAssocID="{806B3A1C-A025-214F-BDBF-EC077670107D}" presName="compNode" presStyleCnt="0"/>
      <dgm:spPr/>
    </dgm:pt>
    <dgm:pt modelId="{3278715A-E912-8B47-B694-26A420F3ED06}" type="pres">
      <dgm:prSet presAssocID="{806B3A1C-A025-214F-BDBF-EC077670107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959DB6-1EFF-4A4E-95F2-E147C651EE2E}" type="pres">
      <dgm:prSet presAssocID="{806B3A1C-A025-214F-BDBF-EC077670107D}" presName="invisiNode" presStyleLbl="node1" presStyleIdx="2" presStyleCnt="3"/>
      <dgm:spPr/>
    </dgm:pt>
    <dgm:pt modelId="{682BFC7A-238D-DF4F-AEFD-DF9FC13FFB08}" type="pres">
      <dgm:prSet presAssocID="{806B3A1C-A025-214F-BDBF-EC077670107D}" presName="imagNode" presStyleLbl="fgImgPlace1" presStyleIdx="2" presStyleCnt="3"/>
      <dgm:spPr/>
    </dgm:pt>
  </dgm:ptLst>
  <dgm:cxnLst>
    <dgm:cxn modelId="{7CFB253E-08BE-CB48-9BF2-7F48E3ADF9BB}" type="presOf" srcId="{806B3A1C-A025-214F-BDBF-EC077670107D}" destId="{3278715A-E912-8B47-B694-26A420F3ED06}" srcOrd="0" destOrd="0" presId="urn:microsoft.com/office/officeart/2005/8/layout/pList2"/>
    <dgm:cxn modelId="{F9239562-A75B-D64E-AE1A-7DC671DAE0D7}" type="presOf" srcId="{A34CA115-92F8-C840-821C-E1A73D2B3E32}" destId="{79F6F9F4-8B10-6F4C-ACE7-D295D8EC2AB0}" srcOrd="0" destOrd="0" presId="urn:microsoft.com/office/officeart/2005/8/layout/pList2"/>
    <dgm:cxn modelId="{2C3B53B0-32E7-A348-9683-74E5950AC35E}" type="presOf" srcId="{FD548F72-95FB-834E-9344-8A1C66F4DD2F}" destId="{868FC204-6E5F-3346-91DF-684967FCF2AF}" srcOrd="0" destOrd="0" presId="urn:microsoft.com/office/officeart/2005/8/layout/pList2"/>
    <dgm:cxn modelId="{34910026-B6A1-7440-879D-BAC105D08B0D}" srcId="{D9BFE4D1-508E-DE42-953F-2FA657256979}" destId="{62161DEB-E572-F74D-A9C8-43B9655E3598}" srcOrd="0" destOrd="0" parTransId="{9F761AA4-DB8A-B84E-A490-76063C9C8506}" sibTransId="{A34CA115-92F8-C840-821C-E1A73D2B3E32}"/>
    <dgm:cxn modelId="{081BA5E8-81EB-FC41-8308-79C4BC68152A}" type="presOf" srcId="{1C086B8D-D1B0-684B-BF3E-5DB6432B187E}" destId="{82D8F147-2661-674D-8301-4179F87D0EEF}" srcOrd="0" destOrd="0" presId="urn:microsoft.com/office/officeart/2005/8/layout/pList2"/>
    <dgm:cxn modelId="{D250D462-6C99-A44F-B21C-367193E763C0}" srcId="{D9BFE4D1-508E-DE42-953F-2FA657256979}" destId="{1C086B8D-D1B0-684B-BF3E-5DB6432B187E}" srcOrd="1" destOrd="0" parTransId="{B780BA02-D170-4646-8414-6E66F4B628BF}" sibTransId="{FD548F72-95FB-834E-9344-8A1C66F4DD2F}"/>
    <dgm:cxn modelId="{544E9A65-0BE7-9D47-A6FA-885E89F2D7DC}" type="presOf" srcId="{D9BFE4D1-508E-DE42-953F-2FA657256979}" destId="{EFD1302B-3B70-D049-9BED-4E39A604FE84}" srcOrd="0" destOrd="0" presId="urn:microsoft.com/office/officeart/2005/8/layout/pList2"/>
    <dgm:cxn modelId="{9F445C95-A121-8045-8B2B-B6F2F14A11ED}" srcId="{D9BFE4D1-508E-DE42-953F-2FA657256979}" destId="{806B3A1C-A025-214F-BDBF-EC077670107D}" srcOrd="2" destOrd="0" parTransId="{6544FAA6-5262-8F42-B527-20687ED42321}" sibTransId="{07EAA093-FB03-A54A-95F7-C9E1A9B47361}"/>
    <dgm:cxn modelId="{160F3EC4-0970-2649-93EA-4A620C4D189A}" type="presOf" srcId="{62161DEB-E572-F74D-A9C8-43B9655E3598}" destId="{8F516697-0DCC-0D47-BB0D-269E470E07EE}" srcOrd="0" destOrd="0" presId="urn:microsoft.com/office/officeart/2005/8/layout/pList2"/>
    <dgm:cxn modelId="{A600C7BD-7BA7-064E-AD4B-A1A84326FFE3}" type="presParOf" srcId="{EFD1302B-3B70-D049-9BED-4E39A604FE84}" destId="{DCF9E56E-5304-DE42-AF98-80C5B33C4AF9}" srcOrd="0" destOrd="0" presId="urn:microsoft.com/office/officeart/2005/8/layout/pList2"/>
    <dgm:cxn modelId="{4BAC2CCC-8246-8445-9D1A-A5465F94C96E}" type="presParOf" srcId="{EFD1302B-3B70-D049-9BED-4E39A604FE84}" destId="{1C8FC2C4-34F3-554E-81FE-AD8FE9455998}" srcOrd="1" destOrd="0" presId="urn:microsoft.com/office/officeart/2005/8/layout/pList2"/>
    <dgm:cxn modelId="{38F1B626-74C7-0640-AA6F-B8385CEFD3B7}" type="presParOf" srcId="{1C8FC2C4-34F3-554E-81FE-AD8FE9455998}" destId="{DD6A75A1-5247-8E45-BFCE-31970C65D632}" srcOrd="0" destOrd="0" presId="urn:microsoft.com/office/officeart/2005/8/layout/pList2"/>
    <dgm:cxn modelId="{D7E5529B-B9D8-7C43-9D22-97B5774C32AA}" type="presParOf" srcId="{DD6A75A1-5247-8E45-BFCE-31970C65D632}" destId="{8F516697-0DCC-0D47-BB0D-269E470E07EE}" srcOrd="0" destOrd="0" presId="urn:microsoft.com/office/officeart/2005/8/layout/pList2"/>
    <dgm:cxn modelId="{6311C033-B77D-154F-82B0-D2D15D3231F9}" type="presParOf" srcId="{DD6A75A1-5247-8E45-BFCE-31970C65D632}" destId="{81A78E99-8746-384D-ADD5-30B2A977A2DB}" srcOrd="1" destOrd="0" presId="urn:microsoft.com/office/officeart/2005/8/layout/pList2"/>
    <dgm:cxn modelId="{C410C1E1-E5B0-FF46-866E-6D35FAB9F908}" type="presParOf" srcId="{DD6A75A1-5247-8E45-BFCE-31970C65D632}" destId="{2CA85901-7C65-604D-9206-48EC3972D3A7}" srcOrd="2" destOrd="0" presId="urn:microsoft.com/office/officeart/2005/8/layout/pList2"/>
    <dgm:cxn modelId="{E44485BF-8EA0-3943-AA6C-9B56313FC970}" type="presParOf" srcId="{1C8FC2C4-34F3-554E-81FE-AD8FE9455998}" destId="{79F6F9F4-8B10-6F4C-ACE7-D295D8EC2AB0}" srcOrd="1" destOrd="0" presId="urn:microsoft.com/office/officeart/2005/8/layout/pList2"/>
    <dgm:cxn modelId="{2F303358-0A1A-FA40-BEF9-3C1E81724D31}" type="presParOf" srcId="{1C8FC2C4-34F3-554E-81FE-AD8FE9455998}" destId="{B2B28A73-F385-3D40-A6F2-9FD8AF4EB88B}" srcOrd="2" destOrd="0" presId="urn:microsoft.com/office/officeart/2005/8/layout/pList2"/>
    <dgm:cxn modelId="{C97A600F-981D-A24E-881C-E8B4F83774A4}" type="presParOf" srcId="{B2B28A73-F385-3D40-A6F2-9FD8AF4EB88B}" destId="{82D8F147-2661-674D-8301-4179F87D0EEF}" srcOrd="0" destOrd="0" presId="urn:microsoft.com/office/officeart/2005/8/layout/pList2"/>
    <dgm:cxn modelId="{C35F43EC-0CEA-4846-B317-B14620059CD6}" type="presParOf" srcId="{B2B28A73-F385-3D40-A6F2-9FD8AF4EB88B}" destId="{63063C14-D448-124F-80BC-6CF690383AD3}" srcOrd="1" destOrd="0" presId="urn:microsoft.com/office/officeart/2005/8/layout/pList2"/>
    <dgm:cxn modelId="{98437D12-BC4B-794A-A9AA-44983C2FD457}" type="presParOf" srcId="{B2B28A73-F385-3D40-A6F2-9FD8AF4EB88B}" destId="{F76E10E2-D6B1-104B-AC74-F1DF873B6384}" srcOrd="2" destOrd="0" presId="urn:microsoft.com/office/officeart/2005/8/layout/pList2"/>
    <dgm:cxn modelId="{3E1F8C9D-8059-B24C-9547-28BB86B7BB2C}" type="presParOf" srcId="{1C8FC2C4-34F3-554E-81FE-AD8FE9455998}" destId="{868FC204-6E5F-3346-91DF-684967FCF2AF}" srcOrd="3" destOrd="0" presId="urn:microsoft.com/office/officeart/2005/8/layout/pList2"/>
    <dgm:cxn modelId="{AD13C142-47F2-F846-AEAF-58DA36F8B81B}" type="presParOf" srcId="{1C8FC2C4-34F3-554E-81FE-AD8FE9455998}" destId="{F1C08472-EE9F-BD47-A9E2-294705512D00}" srcOrd="4" destOrd="0" presId="urn:microsoft.com/office/officeart/2005/8/layout/pList2"/>
    <dgm:cxn modelId="{A85FD458-D068-5547-9125-65E18D98DB44}" type="presParOf" srcId="{F1C08472-EE9F-BD47-A9E2-294705512D00}" destId="{3278715A-E912-8B47-B694-26A420F3ED06}" srcOrd="0" destOrd="0" presId="urn:microsoft.com/office/officeart/2005/8/layout/pList2"/>
    <dgm:cxn modelId="{66422415-7D20-EB44-9CE0-6AC080C1DD1A}" type="presParOf" srcId="{F1C08472-EE9F-BD47-A9E2-294705512D00}" destId="{34959DB6-1EFF-4A4E-95F2-E147C651EE2E}" srcOrd="1" destOrd="0" presId="urn:microsoft.com/office/officeart/2005/8/layout/pList2"/>
    <dgm:cxn modelId="{F67D4B2E-032E-AD41-8896-9AA687B428BD}" type="presParOf" srcId="{F1C08472-EE9F-BD47-A9E2-294705512D00}" destId="{682BFC7A-238D-DF4F-AEFD-DF9FC13FFB08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F9E56E-5304-DE42-AF98-80C5B33C4AF9}">
      <dsp:nvSpPr>
        <dsp:cNvPr id="0" name=""/>
        <dsp:cNvSpPr/>
      </dsp:nvSpPr>
      <dsp:spPr>
        <a:xfrm>
          <a:off x="0" y="15914"/>
          <a:ext cx="7768423" cy="2591896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A85901-7C65-604D-9206-48EC3972D3A7}">
      <dsp:nvSpPr>
        <dsp:cNvPr id="0" name=""/>
        <dsp:cNvSpPr/>
      </dsp:nvSpPr>
      <dsp:spPr>
        <a:xfrm>
          <a:off x="233052" y="345586"/>
          <a:ext cx="2281974" cy="1900724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F516697-0DCC-0D47-BB0D-269E470E07EE}">
      <dsp:nvSpPr>
        <dsp:cNvPr id="0" name=""/>
        <dsp:cNvSpPr/>
      </dsp:nvSpPr>
      <dsp:spPr>
        <a:xfrm rot="10800000">
          <a:off x="233052" y="2591896"/>
          <a:ext cx="2281974" cy="3167873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Calibri" charset="0"/>
              <a:ea typeface="Calibri" charset="0"/>
              <a:cs typeface="Calibri" charset="0"/>
            </a:rPr>
            <a:t>ETL Workloads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Calibri" charset="0"/>
              <a:ea typeface="Calibri" charset="0"/>
              <a:cs typeface="Calibri" charset="0"/>
            </a:rPr>
            <a:t>- Utilized for processing ETL workloads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>
            <a:latin typeface="Calibri" charset="0"/>
            <a:ea typeface="Calibri" charset="0"/>
            <a:cs typeface="Calibri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Calibri" charset="0"/>
              <a:ea typeface="Calibri" charset="0"/>
              <a:cs typeface="Calibri" charset="0"/>
            </a:rPr>
            <a:t>- Spark is managed by YARN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>
            <a:latin typeface="Calibri" charset="0"/>
            <a:ea typeface="Calibri" charset="0"/>
            <a:cs typeface="Calibri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Calibri" charset="0"/>
              <a:ea typeface="Calibri" charset="0"/>
              <a:cs typeface="Calibri" charset="0"/>
            </a:rPr>
            <a:t>- Nodes are EC2 </a:t>
          </a:r>
          <a:r>
            <a:rPr lang="en-US" sz="1000" b="0" i="0" kern="1200" dirty="0">
              <a:latin typeface="Calibri" charset="0"/>
              <a:ea typeface="Calibri" charset="0"/>
              <a:cs typeface="Calibri" charset="0"/>
            </a:rPr>
            <a:t>m4.2xl (Master), r4.2x (Core, Task nodes) </a:t>
          </a:r>
          <a:endParaRPr lang="en-US" sz="1000" kern="1200" dirty="0">
            <a:latin typeface="Calibri" charset="0"/>
            <a:ea typeface="Calibri" charset="0"/>
            <a:cs typeface="Calibri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>
            <a:latin typeface="Calibri" charset="0"/>
            <a:ea typeface="Calibri" charset="0"/>
            <a:cs typeface="Calibri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Calibri" charset="0"/>
              <a:ea typeface="Calibri" charset="0"/>
              <a:cs typeface="Calibri" charset="0"/>
            </a:rPr>
            <a:t>- Integration with Glue </a:t>
          </a:r>
          <a:r>
            <a:rPr lang="en-US" sz="1000" kern="1200" dirty="0" err="1">
              <a:latin typeface="Calibri" charset="0"/>
              <a:ea typeface="Calibri" charset="0"/>
              <a:cs typeface="Calibri" charset="0"/>
            </a:rPr>
            <a:t>Metastore</a:t>
          </a:r>
          <a:endParaRPr lang="en-US" sz="1000" kern="1200" dirty="0">
            <a:latin typeface="Calibri" charset="0"/>
            <a:ea typeface="Calibri" charset="0"/>
            <a:cs typeface="Calibri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>
            <a:latin typeface="Calibri" charset="0"/>
            <a:ea typeface="Calibri" charset="0"/>
            <a:cs typeface="Calibri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Calibri" charset="0"/>
              <a:ea typeface="Calibri" charset="0"/>
              <a:cs typeface="Calibri" charset="0"/>
            </a:rPr>
            <a:t>- Long running cluster, auto-scaling &amp; auto-suspend is enabled</a:t>
          </a:r>
        </a:p>
      </dsp:txBody>
      <dsp:txXfrm rot="10800000">
        <a:off x="303231" y="2591896"/>
        <a:ext cx="2141616" cy="3097694"/>
      </dsp:txXfrm>
    </dsp:sp>
    <dsp:sp modelId="{F76E10E2-D6B1-104B-AC74-F1DF873B6384}">
      <dsp:nvSpPr>
        <dsp:cNvPr id="0" name=""/>
        <dsp:cNvSpPr/>
      </dsp:nvSpPr>
      <dsp:spPr>
        <a:xfrm>
          <a:off x="2743224" y="345586"/>
          <a:ext cx="2281974" cy="1900724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2D8F147-2661-674D-8301-4179F87D0EEF}">
      <dsp:nvSpPr>
        <dsp:cNvPr id="0" name=""/>
        <dsp:cNvSpPr/>
      </dsp:nvSpPr>
      <dsp:spPr>
        <a:xfrm rot="10800000">
          <a:off x="2743224" y="2591896"/>
          <a:ext cx="2281974" cy="3167873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Calibri" charset="0"/>
              <a:ea typeface="Calibri" charset="0"/>
              <a:cs typeface="Calibri" charset="0"/>
            </a:rPr>
            <a:t>Operational Workloads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Calibri" charset="0"/>
              <a:ea typeface="Calibri" charset="0"/>
              <a:cs typeface="Calibri" charset="0"/>
            </a:rPr>
            <a:t>- Utilized for operational analytic applications needing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>
            <a:latin typeface="Calibri" charset="0"/>
            <a:ea typeface="Calibri" charset="0"/>
            <a:cs typeface="Calibri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Calibri" charset="0"/>
              <a:ea typeface="Calibri" charset="0"/>
              <a:cs typeface="Calibri" charset="0"/>
            </a:rPr>
            <a:t>- </a:t>
          </a:r>
          <a:r>
            <a:rPr lang="en-US" sz="1000" kern="1200" dirty="0" err="1">
              <a:latin typeface="Calibri" charset="0"/>
              <a:ea typeface="Calibri" charset="0"/>
              <a:cs typeface="Calibri" charset="0"/>
            </a:rPr>
            <a:t>HBase</a:t>
          </a:r>
          <a:r>
            <a:rPr lang="en-US" sz="1000" kern="1200" dirty="0">
              <a:latin typeface="Calibri" charset="0"/>
              <a:ea typeface="Calibri" charset="0"/>
              <a:cs typeface="Calibri" charset="0"/>
            </a:rPr>
            <a:t> powered, managed by YARN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>
            <a:latin typeface="Calibri" charset="0"/>
            <a:ea typeface="Calibri" charset="0"/>
            <a:cs typeface="Calibri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Calibri" charset="0"/>
              <a:ea typeface="Calibri" charset="0"/>
              <a:cs typeface="Calibri" charset="0"/>
            </a:rPr>
            <a:t>- Nodes are EC2 </a:t>
          </a:r>
          <a:r>
            <a:rPr lang="en-US" sz="1000" b="0" i="0" kern="1200" dirty="0">
              <a:latin typeface="Calibri" charset="0"/>
              <a:ea typeface="Calibri" charset="0"/>
              <a:cs typeface="Calibri" charset="0"/>
            </a:rPr>
            <a:t>m4.2xl (Master), m4.10 L (Region Servers)</a:t>
          </a:r>
          <a:r>
            <a:rPr lang="en-US" sz="1000" kern="1200" dirty="0">
              <a:latin typeface="Calibri" charset="0"/>
              <a:ea typeface="Calibri" charset="0"/>
              <a:cs typeface="Calibri" charset="0"/>
            </a:rPr>
            <a:t> 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>
            <a:latin typeface="Calibri" charset="0"/>
            <a:ea typeface="Calibri" charset="0"/>
            <a:cs typeface="Calibri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Calibri" charset="0"/>
              <a:ea typeface="Calibri" charset="0"/>
              <a:cs typeface="Calibri" charset="0"/>
            </a:rPr>
            <a:t>- Root Data is stored on S3, Write Ahead logs are stored on local HDFS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>
            <a:latin typeface="Calibri" charset="0"/>
            <a:ea typeface="Calibri" charset="0"/>
            <a:cs typeface="Calibri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Calibri" charset="0"/>
              <a:ea typeface="Calibri" charset="0"/>
              <a:cs typeface="Calibri" charset="0"/>
            </a:rPr>
            <a:t>- Transient clusters used for specified applications (i.e. Fraud Scanner)</a:t>
          </a:r>
        </a:p>
      </dsp:txBody>
      <dsp:txXfrm rot="10800000">
        <a:off x="2813403" y="2591896"/>
        <a:ext cx="2141616" cy="3097694"/>
      </dsp:txXfrm>
    </dsp:sp>
    <dsp:sp modelId="{682BFC7A-238D-DF4F-AEFD-DF9FC13FFB08}">
      <dsp:nvSpPr>
        <dsp:cNvPr id="0" name=""/>
        <dsp:cNvSpPr/>
      </dsp:nvSpPr>
      <dsp:spPr>
        <a:xfrm>
          <a:off x="5253396" y="345586"/>
          <a:ext cx="2281974" cy="1900724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278715A-E912-8B47-B694-26A420F3ED06}">
      <dsp:nvSpPr>
        <dsp:cNvPr id="0" name=""/>
        <dsp:cNvSpPr/>
      </dsp:nvSpPr>
      <dsp:spPr>
        <a:xfrm rot="10800000">
          <a:off x="5253396" y="2591896"/>
          <a:ext cx="2281974" cy="3167873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Calibri" charset="0"/>
              <a:ea typeface="Calibri" charset="0"/>
              <a:cs typeface="Calibri" charset="0"/>
            </a:rPr>
            <a:t>Analytic Workloads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Calibri" charset="0"/>
              <a:ea typeface="Calibri" charset="0"/>
              <a:cs typeface="Calibri" charset="0"/>
            </a:rPr>
            <a:t>- Utilized by business users for </a:t>
          </a:r>
          <a:r>
            <a:rPr lang="en-US" sz="1000" kern="1200" dirty="0" err="1">
              <a:latin typeface="Calibri" charset="0"/>
              <a:ea typeface="Calibri" charset="0"/>
              <a:cs typeface="Calibri" charset="0"/>
            </a:rPr>
            <a:t>adhoc</a:t>
          </a:r>
          <a:r>
            <a:rPr lang="en-US" sz="1000" kern="1200" dirty="0">
              <a:latin typeface="Calibri" charset="0"/>
              <a:ea typeface="Calibri" charset="0"/>
              <a:cs typeface="Calibri" charset="0"/>
            </a:rPr>
            <a:t> analytic workloads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>
            <a:latin typeface="Calibri" charset="0"/>
            <a:ea typeface="Calibri" charset="0"/>
            <a:cs typeface="Calibri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Calibri" charset="0"/>
              <a:ea typeface="Calibri" charset="0"/>
              <a:cs typeface="Calibri" charset="0"/>
            </a:rPr>
            <a:t>- Spark, H2O / Sparkling Water, R, Python managed by YARN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>
            <a:latin typeface="Calibri" charset="0"/>
            <a:ea typeface="Calibri" charset="0"/>
            <a:cs typeface="Calibri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Calibri" charset="0"/>
              <a:ea typeface="Calibri" charset="0"/>
              <a:cs typeface="Calibri" charset="0"/>
            </a:rPr>
            <a:t>- Nodes are EC2 </a:t>
          </a:r>
          <a:r>
            <a:rPr lang="en-US" sz="1000" b="0" i="0" kern="1200" dirty="0">
              <a:latin typeface="Calibri" charset="0"/>
              <a:ea typeface="Calibri" charset="0"/>
              <a:cs typeface="Calibri" charset="0"/>
            </a:rPr>
            <a:t>m4.2xl (Master), r4.2x (Core, Task nodes) 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>
            <a:latin typeface="Calibri" charset="0"/>
            <a:ea typeface="Calibri" charset="0"/>
            <a:cs typeface="Calibri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Calibri" charset="0"/>
              <a:ea typeface="Calibri" charset="0"/>
              <a:cs typeface="Calibri" charset="0"/>
            </a:rPr>
            <a:t>- Integration with common RDS (Postgres) 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>
            <a:latin typeface="Calibri" charset="0"/>
            <a:ea typeface="Calibri" charset="0"/>
            <a:cs typeface="Calibri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Calibri" charset="0"/>
              <a:ea typeface="Calibri" charset="0"/>
              <a:cs typeface="Calibri" charset="0"/>
            </a:rPr>
            <a:t>- Long running cluster, auto scaling and auto suspend is enabled</a:t>
          </a:r>
        </a:p>
      </dsp:txBody>
      <dsp:txXfrm rot="10800000">
        <a:off x="5323575" y="2591896"/>
        <a:ext cx="2141616" cy="3097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6507B27-F2B3-4709-A18B-6416CF4D0FDE}" type="datetimeFigureOut">
              <a:rPr lang="en-US"/>
              <a:pPr>
                <a:defRPr/>
              </a:pPr>
              <a:t>6/28/18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EA56F99-7FC2-4426-95DE-3AEA640365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9255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8A1C716-21F2-4E76-ADA1-AB6533388D82}" type="datetimeFigureOut">
              <a:rPr lang="en-US"/>
              <a:pPr>
                <a:defRPr/>
              </a:pPr>
              <a:t>6/28/18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39913" y="568325"/>
            <a:ext cx="3130550" cy="2347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071813"/>
            <a:ext cx="5486400" cy="52752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endParaRPr lang="en-US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5A1B451-20C6-4186-A734-248C0BB4DBA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96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6213" indent="-176213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•"/>
      <a:tabLst>
        <a:tab pos="176213" algn="l"/>
      </a:tabLst>
      <a:defRPr sz="1600" kern="1200">
        <a:solidFill>
          <a:schemeClr val="tx1"/>
        </a:solidFill>
        <a:latin typeface="Arial" panose="020B0604020202020204" pitchFamily="34" charset="0"/>
        <a:ea typeface="Arial" charset="0"/>
        <a:cs typeface="Arial" panose="020B0604020202020204" pitchFamily="34" charset="0"/>
      </a:defRPr>
    </a:lvl1pPr>
    <a:lvl2pPr marL="457200" indent="-222250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•"/>
      <a:defRPr sz="1600" kern="1200">
        <a:solidFill>
          <a:schemeClr val="tx1"/>
        </a:solidFill>
        <a:latin typeface="Arial" panose="020B0604020202020204" pitchFamily="34" charset="0"/>
        <a:ea typeface="Arial" charset="0"/>
        <a:cs typeface="Arial" panose="020B0604020202020204" pitchFamily="34" charset="0"/>
      </a:defRPr>
    </a:lvl2pPr>
    <a:lvl3pPr marL="796925" indent="-222250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•"/>
      <a:defRPr sz="1600" kern="1200">
        <a:solidFill>
          <a:schemeClr val="tx1"/>
        </a:solidFill>
        <a:latin typeface="Arial" panose="020B0604020202020204" pitchFamily="34" charset="0"/>
        <a:ea typeface="Arial" charset="0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Arial" charset="0"/>
        <a:cs typeface="Arial" panose="020B0604020202020204" pitchFamily="34" charset="0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Arial" charset="0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buFont typeface="Arial" panose="020B0604020202020204" pitchFamily="34" charset="0"/>
              <a:buChar char="•"/>
              <a:tabLst>
                <a:tab pos="17621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E4FAF7AF-1758-46AF-BE42-24C99888373F}" type="slidenum">
              <a:rPr lang="en-US" altLang="en-US" sz="1200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042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xmlns="" id="{B4875B69-D847-244F-B631-C87BBE598A8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xmlns="" id="{0995DCEF-E140-F148-AA8C-3468E75B85D4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xmlns="" id="{84BF53D0-0B5C-ED4C-A0F5-75211B8E4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98110B5-C47D-364B-9A7E-D56AA39E9D21}" type="slidenum">
              <a:rPr lang="en-US" altLang="en-US" sz="1200" smtClean="0">
                <a:solidFill>
                  <a:prstClr val="black"/>
                </a:solidFill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en-US" sz="120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437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>
            <a:extLst>
              <a:ext uri="{FF2B5EF4-FFF2-40B4-BE49-F238E27FC236}">
                <a16:creationId xmlns:a16="http://schemas.microsoft.com/office/drawing/2014/main" xmlns="" id="{BBCFEA07-B0CE-B541-B79E-95898BB67B2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8" name="Notes Placeholder 2">
            <a:extLst>
              <a:ext uri="{FF2B5EF4-FFF2-40B4-BE49-F238E27FC236}">
                <a16:creationId xmlns:a16="http://schemas.microsoft.com/office/drawing/2014/main" xmlns="" id="{E8A20572-A9BF-0243-862A-25F0BA4B803D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xmlns="" id="{03FB157B-0E94-B346-9D35-4D758316B0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166EABB-2FF4-184E-9F05-0E1027987B8C}" type="slidenum">
              <a:rPr lang="en-US" altLang="en-US" sz="1200" smtClean="0">
                <a:solidFill>
                  <a:prstClr val="black"/>
                </a:solidFill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en-US" sz="120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608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>
            <a:extLst>
              <a:ext uri="{FF2B5EF4-FFF2-40B4-BE49-F238E27FC236}">
                <a16:creationId xmlns:a16="http://schemas.microsoft.com/office/drawing/2014/main" xmlns="" id="{A17929EC-B546-7E45-96D7-EA40743A9C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6" name="Notes Placeholder 2">
            <a:extLst>
              <a:ext uri="{FF2B5EF4-FFF2-40B4-BE49-F238E27FC236}">
                <a16:creationId xmlns:a16="http://schemas.microsoft.com/office/drawing/2014/main" xmlns="" id="{CA2838C6-4B93-8144-99B2-27BB106F9E3E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7587" name="Slide Number Placeholder 3">
            <a:extLst>
              <a:ext uri="{FF2B5EF4-FFF2-40B4-BE49-F238E27FC236}">
                <a16:creationId xmlns:a16="http://schemas.microsoft.com/office/drawing/2014/main" xmlns="" id="{0C9D1500-0A2A-1345-9186-6BFC47BAA3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2C096AA-ADF9-6B4C-869C-C74418D086A1}" type="slidenum">
              <a:rPr lang="en-US" altLang="en-US" sz="1200" smtClean="0">
                <a:solidFill>
                  <a:prstClr val="black"/>
                </a:solidFill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en-US" sz="120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804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>
            <a:extLst>
              <a:ext uri="{FF2B5EF4-FFF2-40B4-BE49-F238E27FC236}">
                <a16:creationId xmlns:a16="http://schemas.microsoft.com/office/drawing/2014/main" xmlns="" id="{7E11CED4-CF33-E046-BE68-B88F09FC675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4" name="Notes Placeholder 2">
            <a:extLst>
              <a:ext uri="{FF2B5EF4-FFF2-40B4-BE49-F238E27FC236}">
                <a16:creationId xmlns:a16="http://schemas.microsoft.com/office/drawing/2014/main" xmlns="" id="{21CBA3C5-9FCB-0E46-B2DA-88D411021FA2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9635" name="Slide Number Placeholder 3">
            <a:extLst>
              <a:ext uri="{FF2B5EF4-FFF2-40B4-BE49-F238E27FC236}">
                <a16:creationId xmlns:a16="http://schemas.microsoft.com/office/drawing/2014/main" xmlns="" id="{59DBDC2B-4303-EE45-93EA-F3A738D76F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9BD159A-C787-C746-BFF0-636674B3FA4C}" type="slidenum">
              <a:rPr lang="en-US" altLang="en-US" sz="1200" smtClean="0">
                <a:solidFill>
                  <a:prstClr val="black"/>
                </a:solidFill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en-US" sz="120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779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buFont typeface="Arial" panose="020B0604020202020204" pitchFamily="34" charset="0"/>
              <a:buChar char="•"/>
              <a:tabLst>
                <a:tab pos="17621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C57869C4-EE10-400F-830E-708CC7D99514}" type="slidenum">
              <a:rPr lang="en-US" altLang="en-US" sz="1200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696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778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3727900-593A-FF48-AE84-9620F068A26C}" type="slidenum">
              <a:rPr lang="en-US" altLang="en-US" sz="1200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69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3730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3A5BC4D-5184-2741-B0F4-2579F087AD12}" type="slidenum">
              <a:rPr lang="en-US" altLang="en-US" sz="1200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38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3730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3A5BC4D-5184-2741-B0F4-2579F087AD12}" type="slidenum">
              <a:rPr lang="en-US" altLang="en-US" sz="1200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346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3730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3A5BC4D-5184-2741-B0F4-2579F087AD12}" type="slidenum">
              <a:rPr lang="en-US" altLang="en-US" sz="1200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136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3730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3A5BC4D-5184-2741-B0F4-2579F087AD12}" type="slidenum">
              <a:rPr lang="en-US" altLang="en-US" sz="1200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71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buFont typeface="Arial" panose="020B0604020202020204" pitchFamily="34" charset="0"/>
              <a:buChar char="•"/>
              <a:tabLst>
                <a:tab pos="17621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2D1E6361-561B-438E-8582-139B742F5658}" type="slidenum">
              <a:rPr lang="en-US" altLang="en-US" sz="1200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2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894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778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3727900-593A-FF48-AE84-9620F068A26C}" type="slidenum">
              <a:rPr lang="en-US" altLang="en-US" sz="1200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221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3730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3A5BC4D-5184-2741-B0F4-2579F087AD12}" type="slidenum">
              <a:rPr lang="en-US" altLang="en-US" sz="1200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182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3730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3A5BC4D-5184-2741-B0F4-2579F087AD12}" type="slidenum">
              <a:rPr lang="en-US" altLang="en-US" sz="1200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6778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3730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3A5BC4D-5184-2741-B0F4-2579F087AD12}" type="slidenum">
              <a:rPr lang="en-US" altLang="en-US" sz="1200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113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778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3727900-593A-FF48-AE84-9620F068A26C}" type="slidenum">
              <a:rPr lang="en-US" altLang="en-US" sz="1200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546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3730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3A5BC4D-5184-2741-B0F4-2579F087AD12}" type="slidenum">
              <a:rPr lang="en-US" altLang="en-US" sz="1200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2963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buFont typeface="Arial" panose="020B0604020202020204" pitchFamily="34" charset="0"/>
              <a:buChar char="•"/>
              <a:tabLst>
                <a:tab pos="17621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ED5F5002-3A43-45E3-9F17-354DCAE11F3D}" type="slidenum">
              <a:rPr lang="en-US" altLang="en-US" sz="1200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35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79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A1AC1-3687-C14E-BC1C-D3B1A06A8ED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18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buFont typeface="Arial" panose="020B0604020202020204" pitchFamily="34" charset="0"/>
              <a:buChar char="•"/>
              <a:tabLst>
                <a:tab pos="17621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ED5F5002-3A43-45E3-9F17-354DCAE11F3D}" type="slidenum">
              <a:rPr lang="en-US" altLang="en-US" sz="1200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41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30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buFont typeface="Arial" panose="020B0604020202020204" pitchFamily="34" charset="0"/>
              <a:buChar char="•"/>
              <a:tabLst>
                <a:tab pos="17621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ED5F5002-3A43-45E3-9F17-354DCAE11F3D}" type="slidenum">
              <a:rPr lang="en-US" altLang="en-US" sz="1200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43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16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buFont typeface="Arial" panose="020B0604020202020204" pitchFamily="34" charset="0"/>
              <a:buChar char="•"/>
              <a:tabLst>
                <a:tab pos="17621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8F29B604-CE56-4AF3-B250-D3210DD8BCD5}" type="slidenum">
              <a:rPr lang="en-US" altLang="en-US" sz="1200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6793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1538" y="715963"/>
            <a:ext cx="2338387" cy="1752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A1AC1-3687-C14E-BC1C-D3B1A06A8ED1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9100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1538" y="715963"/>
            <a:ext cx="2338387" cy="1752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A1AC1-3687-C14E-BC1C-D3B1A06A8ED1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0344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1538" y="715963"/>
            <a:ext cx="2338387" cy="1752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A1AC1-3687-C14E-BC1C-D3B1A06A8ED1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486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D8130CD-275D-E04E-8A70-1019696F3FC1}" type="slidenum">
              <a:rPr lang="en-US" altLang="en-US" sz="1200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545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buFont typeface="Arial" panose="020B0604020202020204" pitchFamily="34" charset="0"/>
              <a:buChar char="•"/>
              <a:tabLst>
                <a:tab pos="17621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8F29B604-CE56-4AF3-B250-D3210DD8BCD5}" type="slidenum">
              <a:rPr lang="en-US" altLang="en-US" sz="1200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965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1538" y="715963"/>
            <a:ext cx="2338387" cy="1752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A1AC1-3687-C14E-BC1C-D3B1A06A8ED1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414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1538" y="715963"/>
            <a:ext cx="2338387" cy="1752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A1AC1-3687-C14E-BC1C-D3B1A06A8E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98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buFont typeface="Arial" panose="020B0604020202020204" pitchFamily="34" charset="0"/>
              <a:buChar char="•"/>
              <a:tabLst>
                <a:tab pos="17621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6770E32E-A94F-4ABC-9EE6-D8C9A64C990E}" type="slidenum">
              <a:rPr lang="en-US" altLang="en-US" sz="1200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92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>
            <a:extLst>
              <a:ext uri="{FF2B5EF4-FFF2-40B4-BE49-F238E27FC236}">
                <a16:creationId xmlns:a16="http://schemas.microsoft.com/office/drawing/2014/main" xmlns="" id="{1A97F734-21B4-8F40-BAAA-841678D6F5A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2" name="Notes Placeholder 2">
            <a:extLst>
              <a:ext uri="{FF2B5EF4-FFF2-40B4-BE49-F238E27FC236}">
                <a16:creationId xmlns:a16="http://schemas.microsoft.com/office/drawing/2014/main" xmlns="" id="{A432E469-B125-2F43-9A5E-D46FC5B04634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43" name="Slide Number Placeholder 3">
            <a:extLst>
              <a:ext uri="{FF2B5EF4-FFF2-40B4-BE49-F238E27FC236}">
                <a16:creationId xmlns:a16="http://schemas.microsoft.com/office/drawing/2014/main" xmlns="" id="{9F667769-1473-EF46-B408-122413C4D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94DA045-11A9-CD4E-8844-865862AE2380}" type="slidenum">
              <a:rPr lang="en-US" altLang="en-US" sz="1200" smtClean="0">
                <a:solidFill>
                  <a:prstClr val="black"/>
                </a:solidFill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en-US" sz="120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378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27.pn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Circles 1,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135313"/>
            <a:ext cx="18288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1"/>
          <p:cNvSpPr>
            <a:spLocks noGrp="1"/>
          </p:cNvSpPr>
          <p:nvPr>
            <p:ph type="title"/>
          </p:nvPr>
        </p:nvSpPr>
        <p:spPr>
          <a:xfrm>
            <a:off x="2286000" y="3977640"/>
            <a:ext cx="6400800" cy="1148255"/>
          </a:xfrm>
        </p:spPr>
        <p:txBody>
          <a:bodyPr>
            <a:noAutofit/>
          </a:bodyPr>
          <a:lstStyle>
            <a:lvl1pPr algn="r">
              <a:lnSpc>
                <a:spcPts val="36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0" y="5084064"/>
            <a:ext cx="4114800" cy="698180"/>
          </a:xfrm>
        </p:spPr>
        <p:txBody>
          <a:bodyPr rIns="0"/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368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 Line Headline,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0432"/>
            <a:ext cx="8229600" cy="853440"/>
          </a:xfrm>
        </p:spPr>
        <p:txBody>
          <a:bodyPr/>
          <a:lstStyle>
            <a:lvl1pPr>
              <a:lnSpc>
                <a:spcPts val="2800"/>
              </a:lnSpc>
              <a:defRPr sz="2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2679707"/>
            <a:ext cx="3886200" cy="3564461"/>
          </a:xfrm>
        </p:spPr>
        <p:txBody>
          <a:bodyPr>
            <a:noAutofit/>
          </a:bodyPr>
          <a:lstStyle>
            <a:lvl1pPr marL="182876" indent="-182876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5"/>
              </a:buClr>
              <a:buFont typeface="Arial" charset="0"/>
              <a:buChar char="•"/>
              <a:defRPr sz="1800" baseline="0"/>
            </a:lvl1pPr>
            <a:lvl2pPr marL="457189" indent="-228594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.AppleSystemUIFont" charset="-120"/>
              <a:buChar char="–"/>
              <a:defRPr sz="1600" baseline="0"/>
            </a:lvl2pPr>
            <a:lvl3pPr marL="685783" indent="-228594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Courier New" charset="0"/>
              <a:buChar char="o"/>
              <a:defRPr sz="14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2023533"/>
            <a:ext cx="3886200" cy="426720"/>
          </a:xfrm>
          <a:solidFill>
            <a:schemeClr val="tx2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800600" y="2023533"/>
            <a:ext cx="3886200" cy="426720"/>
          </a:xfrm>
          <a:solidFill>
            <a:schemeClr val="tx2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4800600" y="2679707"/>
            <a:ext cx="3886200" cy="3564461"/>
          </a:xfrm>
        </p:spPr>
        <p:txBody>
          <a:bodyPr>
            <a:noAutofit/>
          </a:bodyPr>
          <a:lstStyle>
            <a:lvl1pPr marL="182876" indent="-182876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5"/>
              </a:buClr>
              <a:buFont typeface="Arial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594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.AppleSystemUIFont" charset="-120"/>
              <a:buChar char="–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594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Courier New" charset="0"/>
              <a:buChar char="o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9" name="Slide Number Placeholder 1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1FE6F1-66FE-4C5A-A78D-9211F821FD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93068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ircles,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0" cy="6868160"/>
          </a:xfrm>
          <a:prstGeom prst="rect">
            <a:avLst/>
          </a:prstGeom>
        </p:spPr>
      </p:pic>
      <p:sp>
        <p:nvSpPr>
          <p:cNvPr id="6" name="Title 11"/>
          <p:cNvSpPr>
            <a:spLocks noGrp="1"/>
          </p:cNvSpPr>
          <p:nvPr>
            <p:ph type="title" hasCustomPrompt="1"/>
          </p:nvPr>
        </p:nvSpPr>
        <p:spPr>
          <a:xfrm>
            <a:off x="457200" y="566735"/>
            <a:ext cx="8229600" cy="1148255"/>
          </a:xfrm>
        </p:spPr>
        <p:txBody>
          <a:bodyPr rIns="0" anchor="b" anchorCtr="0">
            <a:noAutofit/>
          </a:bodyPr>
          <a:lstStyle>
            <a:lvl1pPr algn="r">
              <a:lnSpc>
                <a:spcPts val="320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 in Arial 30pt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1879628"/>
            <a:ext cx="5791200" cy="1020233"/>
          </a:xfrm>
        </p:spPr>
        <p:txBody>
          <a:bodyPr rIns="0"/>
          <a:lstStyle>
            <a:lvl1pPr marL="0" indent="0" algn="r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800" y="6245131"/>
            <a:ext cx="1143000" cy="25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0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Content, 1/3 Photo 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609600"/>
            <a:ext cx="2895600" cy="6248400"/>
          </a:xfrm>
          <a:solidFill>
            <a:schemeClr val="bg2"/>
          </a:solidFill>
        </p:spPr>
        <p:txBody>
          <a:bodyPr lIns="457200" tIns="457200" rIns="457200" anchor="t" anchorCtr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1/3 PAGE PICTURE PLACEHOLDER</a:t>
            </a:r>
            <a:br>
              <a:rPr lang="en-US"/>
            </a:br>
            <a:r>
              <a:rPr lang="en-US"/>
              <a:t> Click here, and then navigate to the Discover corporate presentation photo library to place </a:t>
            </a:r>
            <a:br>
              <a:rPr lang="en-US"/>
            </a:br>
            <a:r>
              <a:rPr lang="en-US"/>
              <a:t>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1" y="2510368"/>
            <a:ext cx="3886201" cy="37338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content is set in Arial 16pt type with 20pt line spacing. Paragraphs have an 8pt space after.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48389"/>
            <a:ext cx="5334000" cy="974113"/>
          </a:xfrm>
        </p:spPr>
        <p:txBody>
          <a:bodyPr/>
          <a:lstStyle/>
          <a:p>
            <a:r>
              <a:rPr lang="en-US" dirty="0"/>
              <a:t>Headlines are Arial 26pt with 28pt line spacing and set in title case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0598A4-470A-764E-BF54-0E1638E4D98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41461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Content, 1/3 Photo 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609600"/>
            <a:ext cx="2895600" cy="6248400"/>
          </a:xfrm>
          <a:solidFill>
            <a:schemeClr val="bg2"/>
          </a:solidFill>
        </p:spPr>
        <p:txBody>
          <a:bodyPr lIns="457200" tIns="457200" rIns="457200" anchor="t" anchorCtr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1/3 PAGE PICTURE PLACEHOLDER</a:t>
            </a:r>
            <a:br>
              <a:rPr lang="en-US"/>
            </a:br>
            <a:r>
              <a:rPr lang="en-US"/>
              <a:t> Click here, and then navigate to the Discover corporate presentation photo library to place </a:t>
            </a:r>
            <a:br>
              <a:rPr lang="en-US"/>
            </a:br>
            <a:r>
              <a:rPr lang="en-US"/>
              <a:t>an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3757"/>
            <a:ext cx="1280160" cy="47066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1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5690"/>
            <a:ext cx="1280160" cy="620979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1585850" y="172551"/>
            <a:ext cx="1" cy="256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1" y="2510368"/>
            <a:ext cx="3886201" cy="37338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content is set in Arial 16pt type with 20pt line spacing. Paragraphs have an 8pt space after.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48389"/>
            <a:ext cx="5334000" cy="97411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Headlines are Arial 26pt with 28pt line spacing and set in title case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0598A4-470A-764E-BF54-0E1638E4D98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07524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/3 Photo Left,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609600"/>
            <a:ext cx="2895600" cy="6248400"/>
          </a:xfrm>
          <a:solidFill>
            <a:schemeClr val="bg2"/>
          </a:solidFill>
        </p:spPr>
        <p:txBody>
          <a:bodyPr lIns="457200" tIns="457200" rIns="457200" anchor="t" anchorCtr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1/3 PAGE PICTURE</a:t>
            </a:r>
            <a:br>
              <a:rPr lang="en-US"/>
            </a:br>
            <a:r>
              <a:rPr lang="en-US"/>
              <a:t>PLACEHOLDER</a:t>
            </a:r>
            <a:br>
              <a:rPr lang="en-US"/>
            </a:br>
            <a:r>
              <a:rPr lang="en-US"/>
              <a:t> Click here, and then navigate to the Discover corporate presentation photo library to place </a:t>
            </a:r>
            <a:br>
              <a:rPr lang="en-US"/>
            </a:br>
            <a:r>
              <a:rPr lang="en-US"/>
              <a:t>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352801" y="2438400"/>
            <a:ext cx="5333999" cy="37338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content is set in Arial 16pt type with 20pt line spacing. Paragraphs have an 8pt space after.</a:t>
            </a:r>
          </a:p>
        </p:txBody>
      </p:sp>
      <p:sp>
        <p:nvSpPr>
          <p:cNvPr id="12" name="Title 8"/>
          <p:cNvSpPr>
            <a:spLocks noGrp="1"/>
          </p:cNvSpPr>
          <p:nvPr>
            <p:ph type="title" hasCustomPrompt="1"/>
          </p:nvPr>
        </p:nvSpPr>
        <p:spPr>
          <a:xfrm>
            <a:off x="3352800" y="609600"/>
            <a:ext cx="5334000" cy="1506747"/>
          </a:xfrm>
        </p:spPr>
        <p:txBody>
          <a:bodyPr rIns="0">
            <a:noAutofit/>
          </a:bodyPr>
          <a:lstStyle>
            <a:lvl1pPr>
              <a:defRPr sz="2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Arial 26pt with 28pt line spacing and set in title case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680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/3 Photo Left,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3757"/>
            <a:ext cx="1280160" cy="47066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1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5690"/>
            <a:ext cx="1280160" cy="620979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1585850" y="172551"/>
            <a:ext cx="1" cy="256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609600"/>
            <a:ext cx="2895600" cy="6248400"/>
          </a:xfrm>
          <a:solidFill>
            <a:schemeClr val="bg2"/>
          </a:solidFill>
        </p:spPr>
        <p:txBody>
          <a:bodyPr lIns="457200" tIns="457200" rIns="457200" anchor="t" anchorCtr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1/3 PAGE PICTURE</a:t>
            </a:r>
            <a:br>
              <a:rPr lang="en-US"/>
            </a:br>
            <a:r>
              <a:rPr lang="en-US"/>
              <a:t>PLACEHOLDER</a:t>
            </a:r>
            <a:br>
              <a:rPr lang="en-US"/>
            </a:br>
            <a:r>
              <a:rPr lang="en-US"/>
              <a:t> Click here, and then navigate to the Discover corporate presentation photo library to place </a:t>
            </a:r>
            <a:br>
              <a:rPr lang="en-US"/>
            </a:br>
            <a:r>
              <a:rPr lang="en-US"/>
              <a:t>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352801" y="2438400"/>
            <a:ext cx="5333999" cy="37338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content is set in Arial 16pt type with 20pt line spacing. Paragraphs have an 8pt space after.</a:t>
            </a:r>
          </a:p>
        </p:txBody>
      </p:sp>
      <p:sp>
        <p:nvSpPr>
          <p:cNvPr id="12" name="Title 8"/>
          <p:cNvSpPr>
            <a:spLocks noGrp="1"/>
          </p:cNvSpPr>
          <p:nvPr>
            <p:ph type="title" hasCustomPrompt="1"/>
          </p:nvPr>
        </p:nvSpPr>
        <p:spPr>
          <a:xfrm>
            <a:off x="3352800" y="609600"/>
            <a:ext cx="5334000" cy="1506747"/>
          </a:xfrm>
        </p:spPr>
        <p:txBody>
          <a:bodyPr rIns="0">
            <a:noAutofit/>
          </a:bodyPr>
          <a:lstStyle>
            <a:lvl1pPr>
              <a:defRPr sz="2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Headlines are Arial 26pt with 28pt line spacing and set in title case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975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/2 Photo on Left,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609600"/>
            <a:ext cx="4343400" cy="6248400"/>
          </a:xfrm>
          <a:solidFill>
            <a:schemeClr val="bg2"/>
          </a:solidFill>
        </p:spPr>
        <p:txBody>
          <a:bodyPr lIns="457200" tIns="457200" rIns="457200" anchor="t" anchorCtr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 1/2 PAGE PICTURE PLACEHOLDER</a:t>
            </a:r>
            <a:br>
              <a:rPr lang="en-US"/>
            </a:br>
            <a:r>
              <a:rPr lang="en-US"/>
              <a:t>Click here, and then navigate to the Discover corporate presentation photo library to place an image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601" y="2438400"/>
            <a:ext cx="3886199" cy="37338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content is set in Arial 16pt type with 20pt line spacing. Paragraphs have an 8pt space after.</a:t>
            </a:r>
          </a:p>
        </p:txBody>
      </p:sp>
      <p:sp>
        <p:nvSpPr>
          <p:cNvPr id="12" name="Title 8"/>
          <p:cNvSpPr>
            <a:spLocks noGrp="1"/>
          </p:cNvSpPr>
          <p:nvPr>
            <p:ph type="title" hasCustomPrompt="1"/>
          </p:nvPr>
        </p:nvSpPr>
        <p:spPr>
          <a:xfrm>
            <a:off x="4800600" y="609600"/>
            <a:ext cx="3886200" cy="1506747"/>
          </a:xfrm>
        </p:spPr>
        <p:txBody>
          <a:bodyPr rIns="0">
            <a:noAutofit/>
          </a:bodyPr>
          <a:lstStyle>
            <a:lvl1pPr>
              <a:defRPr sz="2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Arial 26pt with 28pt line spacing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26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/2 Photo on Left,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3757"/>
            <a:ext cx="1280160" cy="47066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1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5690"/>
            <a:ext cx="1280160" cy="620979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1585850" y="172551"/>
            <a:ext cx="1" cy="256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609600"/>
            <a:ext cx="4343400" cy="6248400"/>
          </a:xfrm>
          <a:solidFill>
            <a:schemeClr val="bg2"/>
          </a:solidFill>
        </p:spPr>
        <p:txBody>
          <a:bodyPr lIns="457200" tIns="457200" rIns="457200" anchor="t" anchorCtr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 1/2 PAGE PICTURE PLACEHOLDER</a:t>
            </a:r>
            <a:br>
              <a:rPr lang="en-US"/>
            </a:br>
            <a:r>
              <a:rPr lang="en-US"/>
              <a:t>Click here, and then navigate to the Discover corporate presentation photo library to place an image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601" y="2438400"/>
            <a:ext cx="3886199" cy="37338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content is set in Arial 16pt type with 20pt line spacing. Paragraphs have an 8pt space after.</a:t>
            </a:r>
          </a:p>
        </p:txBody>
      </p:sp>
      <p:sp>
        <p:nvSpPr>
          <p:cNvPr id="12" name="Title 8"/>
          <p:cNvSpPr>
            <a:spLocks noGrp="1"/>
          </p:cNvSpPr>
          <p:nvPr>
            <p:ph type="title" hasCustomPrompt="1"/>
          </p:nvPr>
        </p:nvSpPr>
        <p:spPr>
          <a:xfrm>
            <a:off x="4800600" y="609600"/>
            <a:ext cx="3886200" cy="1506747"/>
          </a:xfrm>
        </p:spPr>
        <p:txBody>
          <a:bodyPr rIns="0">
            <a:noAutofit/>
          </a:bodyPr>
          <a:lstStyle>
            <a:lvl1pPr>
              <a:defRPr sz="26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Headlines are Arial 26pt with 28pt line spacing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815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2/3 Photo,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609600"/>
            <a:ext cx="5791200" cy="6248400"/>
          </a:xfrm>
          <a:solidFill>
            <a:schemeClr val="bg2"/>
          </a:solidFill>
        </p:spPr>
        <p:txBody>
          <a:bodyPr lIns="1188720" tIns="914400" rIns="1188720" anchor="t" anchorCtr="0">
            <a:normAutofit/>
          </a:bodyPr>
          <a:lstStyle>
            <a:lvl1pPr marL="0" marR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 2/3 PAGE PICTURE PLACEHOLDER</a:t>
            </a:r>
            <a:br>
              <a:rPr lang="en-US"/>
            </a:br>
            <a:r>
              <a:rPr lang="en-US"/>
              <a:t>Click here, and then navigate to the Discover corporate presentation photo library to place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48400" y="1227667"/>
            <a:ext cx="2438400" cy="5016500"/>
          </a:xfrm>
        </p:spPr>
        <p:txBody>
          <a:bodyPr>
            <a:noAutofit/>
          </a:bodyPr>
          <a:lstStyle>
            <a:lvl1pPr marL="0" marR="0" indent="0" algn="l" defTabSz="685783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2/3 photo with body content set in Arial 18pt type with 21pt line spacing. Paragraphs have a 9pt space after.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69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2/3 Photo,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3757"/>
            <a:ext cx="1280160" cy="47066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1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5690"/>
            <a:ext cx="1280160" cy="620979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1585850" y="172551"/>
            <a:ext cx="1" cy="256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609600"/>
            <a:ext cx="5791200" cy="6248400"/>
          </a:xfrm>
          <a:solidFill>
            <a:schemeClr val="bg2"/>
          </a:solidFill>
        </p:spPr>
        <p:txBody>
          <a:bodyPr lIns="1188720" tIns="914400" rIns="1188720" anchor="t" anchorCtr="0">
            <a:normAutofit/>
          </a:bodyPr>
          <a:lstStyle>
            <a:lvl1pPr marL="0" marR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 2/3 PAGE PICTURE PLACEHOLDER</a:t>
            </a:r>
            <a:br>
              <a:rPr lang="en-US"/>
            </a:br>
            <a:r>
              <a:rPr lang="en-US"/>
              <a:t>Click here, and then navigate to the Discover corporate presentation photo library to place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48400" y="1227667"/>
            <a:ext cx="2438400" cy="5016500"/>
          </a:xfrm>
        </p:spPr>
        <p:txBody>
          <a:bodyPr>
            <a:noAutofit/>
          </a:bodyPr>
          <a:lstStyle>
            <a:lvl1pPr marL="0" marR="0" indent="0" algn="l" defTabSz="685783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2/3 photo with body content set in Arial 18pt type with 21pt line spacing. Paragraphs have a 9pt space after.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96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Full Photo,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609600"/>
            <a:ext cx="9144000" cy="6248400"/>
          </a:xfrm>
          <a:solidFill>
            <a:schemeClr val="bg2"/>
          </a:solidFill>
        </p:spPr>
        <p:txBody>
          <a:bodyPr lIns="1828800" tIns="365760" rIns="1828800" anchor="t" anchorCtr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FULL PAGE PICTURE PLACEHOLDER</a:t>
            </a:r>
            <a:br>
              <a:rPr lang="en-US"/>
            </a:br>
            <a:r>
              <a:rPr lang="en-US"/>
              <a:t>Click here, and then navigate to the Discover corporate presentation photo library to place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©2018 Discover Financial Services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0598A4-470A-764E-BF54-0E1638E4D98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791200" y="2510367"/>
            <a:ext cx="3352800" cy="2438400"/>
          </a:xfrm>
          <a:solidFill>
            <a:schemeClr val="tx1"/>
          </a:solidFill>
        </p:spPr>
        <p:txBody>
          <a:bodyPr lIns="365760" rIns="457200" anchor="ctr" anchorCtr="0"/>
          <a:lstStyle>
            <a:lvl1pPr marL="0" indent="0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callout text.</a:t>
            </a:r>
          </a:p>
        </p:txBody>
      </p:sp>
    </p:spTree>
    <p:extLst>
      <p:ext uri="{BB962C8B-B14F-4D97-AF65-F5344CB8AC3E}">
        <p14:creationId xmlns:p14="http://schemas.microsoft.com/office/powerpoint/2010/main" val="3640526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 Line Headline,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grpSp>
        <p:nvGrpSpPr>
          <p:cNvPr id="10" name="Group 14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11" name="Picture 15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Straight Connector 11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0432"/>
            <a:ext cx="8229600" cy="853440"/>
          </a:xfrm>
        </p:spPr>
        <p:txBody>
          <a:bodyPr/>
          <a:lstStyle>
            <a:lvl1pPr>
              <a:lnSpc>
                <a:spcPts val="2800"/>
              </a:lnSpc>
              <a:defRPr sz="2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2679707"/>
            <a:ext cx="3886200" cy="3564461"/>
          </a:xfrm>
        </p:spPr>
        <p:txBody>
          <a:bodyPr>
            <a:noAutofit/>
          </a:bodyPr>
          <a:lstStyle>
            <a:lvl1pPr marL="182876" indent="-182876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charset="0"/>
              <a:buChar char="•"/>
              <a:defRPr sz="1800" baseline="0"/>
            </a:lvl1pPr>
            <a:lvl2pPr marL="457189" indent="-228594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.AppleSystemUIFont" charset="-120"/>
              <a:buChar char="–"/>
              <a:defRPr sz="1600" baseline="0"/>
            </a:lvl2pPr>
            <a:lvl3pPr marL="685783" indent="-228594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Courier New" charset="0"/>
              <a:buChar char="o"/>
              <a:defRPr sz="14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2023533"/>
            <a:ext cx="3886200" cy="426720"/>
          </a:xfrm>
          <a:solidFill>
            <a:schemeClr val="accent5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800600" y="2023533"/>
            <a:ext cx="3886200" cy="426720"/>
          </a:xfrm>
          <a:solidFill>
            <a:schemeClr val="accent5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4800600" y="2679707"/>
            <a:ext cx="3886200" cy="3564461"/>
          </a:xfrm>
        </p:spPr>
        <p:txBody>
          <a:bodyPr>
            <a:noAutofit/>
          </a:bodyPr>
          <a:lstStyle>
            <a:lvl1pPr marL="182876" indent="-182876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594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.AppleSystemUIFont" charset="-120"/>
              <a:buChar char="–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594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Courier New" charset="0"/>
              <a:buChar char="o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AED71-7E71-4E54-9278-B726C66568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6215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Full Photo,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609600"/>
            <a:ext cx="9144000" cy="6248400"/>
          </a:xfrm>
          <a:solidFill>
            <a:schemeClr val="bg2"/>
          </a:solidFill>
        </p:spPr>
        <p:txBody>
          <a:bodyPr lIns="1828800" tIns="365760" rIns="1828800" anchor="t" anchorCtr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FULL PAGE PICTURE PLACEHOLDER</a:t>
            </a:r>
            <a:br>
              <a:rPr lang="en-US"/>
            </a:br>
            <a:r>
              <a:rPr lang="en-US"/>
              <a:t>Click here, and then navigate to the Discover corporate presentation photo library to place an image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3757"/>
            <a:ext cx="1280160" cy="47066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1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5690"/>
            <a:ext cx="1280160" cy="620979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585850" y="172551"/>
            <a:ext cx="1" cy="256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©2018 Discover Financial Services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0598A4-470A-764E-BF54-0E1638E4D98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791200" y="2510367"/>
            <a:ext cx="3352800" cy="2438400"/>
          </a:xfrm>
          <a:solidFill>
            <a:schemeClr val="tx1"/>
          </a:solidFill>
        </p:spPr>
        <p:txBody>
          <a:bodyPr lIns="365760" rIns="457200" anchor="ctr" anchorCtr="0"/>
          <a:lstStyle>
            <a:lvl1pPr marL="0" indent="0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callout text.</a:t>
            </a:r>
          </a:p>
        </p:txBody>
      </p:sp>
    </p:spTree>
    <p:extLst>
      <p:ext uri="{BB962C8B-B14F-4D97-AF65-F5344CB8AC3E}">
        <p14:creationId xmlns:p14="http://schemas.microsoft.com/office/powerpoint/2010/main" val="28204467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Circles 1, Clos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081"/>
          <a:stretch/>
        </p:blipFill>
        <p:spPr>
          <a:xfrm>
            <a:off x="-1" y="-1"/>
            <a:ext cx="9144000" cy="617577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29917"/>
            <a:ext cx="8229600" cy="934688"/>
          </a:xfrm>
        </p:spPr>
        <p:txBody>
          <a:bodyPr rIns="0" anchor="b" anchorCtr="0">
            <a:noAutofit/>
          </a:bodyPr>
          <a:lstStyle>
            <a:lvl1pPr algn="r">
              <a:lnSpc>
                <a:spcPct val="1000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Closure Text Is Arial 36pt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800" y="6244167"/>
            <a:ext cx="1143000" cy="2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56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ircles, Clos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0" cy="686816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55904"/>
            <a:ext cx="8229600" cy="934688"/>
          </a:xfrm>
        </p:spPr>
        <p:txBody>
          <a:bodyPr rIns="0" anchor="b" anchorCtr="0">
            <a:noAutofit/>
          </a:bodyPr>
          <a:lstStyle>
            <a:lvl1pPr algn="r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Closure Text Is Arial 36pt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800" y="6245131"/>
            <a:ext cx="1143000" cy="25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©2018 Discover Financial Services</a:t>
            </a:r>
          </a:p>
        </p:txBody>
      </p:sp>
    </p:spTree>
    <p:extLst>
      <p:ext uri="{BB962C8B-B14F-4D97-AF65-F5344CB8AC3E}">
        <p14:creationId xmlns:p14="http://schemas.microsoft.com/office/powerpoint/2010/main" val="4278630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Circles 1,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135313"/>
            <a:ext cx="18288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1"/>
          <p:cNvSpPr>
            <a:spLocks noGrp="1"/>
          </p:cNvSpPr>
          <p:nvPr>
            <p:ph type="title"/>
          </p:nvPr>
        </p:nvSpPr>
        <p:spPr>
          <a:xfrm>
            <a:off x="2286000" y="3977640"/>
            <a:ext cx="6400800" cy="1148255"/>
          </a:xfrm>
        </p:spPr>
        <p:txBody>
          <a:bodyPr>
            <a:noAutofit/>
          </a:bodyPr>
          <a:lstStyle>
            <a:lvl1pPr algn="r">
              <a:lnSpc>
                <a:spcPts val="36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0" y="5084064"/>
            <a:ext cx="4114800" cy="698180"/>
          </a:xfrm>
        </p:spPr>
        <p:txBody>
          <a:bodyPr rIns="0"/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0517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Circles 2,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135313"/>
            <a:ext cx="18288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1"/>
          <p:cNvSpPr>
            <a:spLocks noGrp="1"/>
          </p:cNvSpPr>
          <p:nvPr>
            <p:ph type="title"/>
          </p:nvPr>
        </p:nvSpPr>
        <p:spPr>
          <a:xfrm>
            <a:off x="2286000" y="3977640"/>
            <a:ext cx="6400800" cy="1148255"/>
          </a:xfrm>
        </p:spPr>
        <p:txBody>
          <a:bodyPr>
            <a:noAutofit/>
          </a:bodyPr>
          <a:lstStyle>
            <a:lvl1pPr algn="r">
              <a:lnSpc>
                <a:spcPts val="36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0" y="5084064"/>
            <a:ext cx="4114800" cy="698180"/>
          </a:xfrm>
        </p:spPr>
        <p:txBody>
          <a:bodyPr rIns="0"/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6200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ircles,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135313"/>
            <a:ext cx="18288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1"/>
          <p:cNvSpPr>
            <a:spLocks noGrp="1"/>
          </p:cNvSpPr>
          <p:nvPr>
            <p:ph type="title"/>
          </p:nvPr>
        </p:nvSpPr>
        <p:spPr>
          <a:xfrm>
            <a:off x="2286000" y="3977640"/>
            <a:ext cx="6400800" cy="1148255"/>
          </a:xfrm>
        </p:spPr>
        <p:txBody>
          <a:bodyPr>
            <a:noAutofit/>
          </a:bodyPr>
          <a:lstStyle>
            <a:lvl1pPr algn="r">
              <a:lnSpc>
                <a:spcPts val="36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0" y="5084064"/>
            <a:ext cx="4114800" cy="698180"/>
          </a:xfrm>
        </p:spPr>
        <p:txBody>
          <a:bodyPr rIns="0"/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4291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Content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 userDrawn="1"/>
        </p:nvSpPr>
        <p:spPr bwMode="auto">
          <a:xfrm>
            <a:off x="439738" y="1649413"/>
            <a:ext cx="245586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  <a:defRPr/>
            </a:pPr>
            <a:r>
              <a:rPr lang="en-US" altLang="en-US" sz="2600">
                <a:solidFill>
                  <a:srgbClr val="474747"/>
                </a:solidFill>
              </a:rPr>
              <a:t>Agenda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2895600" y="2510367"/>
            <a:ext cx="5791200" cy="3733800"/>
          </a:xfrm>
        </p:spPr>
        <p:txBody>
          <a:bodyPr/>
          <a:lstStyle>
            <a:lvl1pPr marL="0" indent="0" algn="l">
              <a:lnSpc>
                <a:spcPts val="2000"/>
              </a:lnSpc>
              <a:spcAft>
                <a:spcPts val="800"/>
              </a:spcAft>
              <a:buNone/>
              <a:defRPr sz="1600" b="0" i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751159-1B57-4696-A71E-165548F255BA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6124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sp>
        <p:nvSpPr>
          <p:cNvPr id="5" name="TextBox 14"/>
          <p:cNvSpPr txBox="1">
            <a:spLocks noChangeArrowheads="1"/>
          </p:cNvSpPr>
          <p:nvPr userDrawn="1"/>
        </p:nvSpPr>
        <p:spPr bwMode="auto">
          <a:xfrm>
            <a:off x="439738" y="1649413"/>
            <a:ext cx="245586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  <a:defRPr/>
            </a:pPr>
            <a:r>
              <a:rPr lang="en-US" altLang="en-US" sz="2600">
                <a:solidFill>
                  <a:srgbClr val="FF6600"/>
                </a:solidFill>
              </a:rPr>
              <a:t>Agenda</a:t>
            </a:r>
          </a:p>
        </p:txBody>
      </p:sp>
      <p:grpSp>
        <p:nvGrpSpPr>
          <p:cNvPr id="6" name="Group 15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7" name="Picture 16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2895600" y="2510367"/>
            <a:ext cx="5791200" cy="3733800"/>
          </a:xfrm>
        </p:spPr>
        <p:txBody>
          <a:bodyPr/>
          <a:lstStyle>
            <a:lvl1pPr marL="0" indent="0" algn="l">
              <a:lnSpc>
                <a:spcPts val="2000"/>
              </a:lnSpc>
              <a:spcAft>
                <a:spcPts val="800"/>
              </a:spcAft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C66D51-EE35-4A43-8BD8-D8241F556746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99406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2 Line Headlin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6048"/>
            <a:ext cx="5334000" cy="975360"/>
          </a:xfrm>
        </p:spPr>
        <p:txBody>
          <a:bodyPr>
            <a:noAutofit/>
          </a:bodyPr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2510367"/>
            <a:ext cx="5791200" cy="3733800"/>
          </a:xfrm>
        </p:spPr>
        <p:txBody>
          <a:bodyPr>
            <a:noAutofit/>
          </a:bodyPr>
          <a:lstStyle>
            <a:lvl1pPr marL="182876" indent="-182876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5"/>
              </a:buClr>
              <a:defRPr baseline="0"/>
            </a:lvl1pPr>
            <a:lvl2pPr marL="457189" indent="-228594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5"/>
              </a:buClr>
              <a:buFont typeface="CambriaMath" charset="0"/>
              <a:buChar char="⎯"/>
              <a:defRPr sz="1800"/>
            </a:lvl2pPr>
            <a:lvl3pPr marL="685783" indent="-228594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SzPct val="90000"/>
              <a:buFont typeface="Courier New" charset="0"/>
              <a:buChar char="o"/>
              <a:defRPr sz="16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5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44DD94-28D4-426F-86BE-17F2DF76DC5A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53600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2 Line Headlin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grpSp>
        <p:nvGrpSpPr>
          <p:cNvPr id="6" name="Group 14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7" name="Picture 15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6048"/>
            <a:ext cx="5334000" cy="975360"/>
          </a:xfrm>
        </p:spPr>
        <p:txBody>
          <a:bodyPr>
            <a:noAutofit/>
          </a:bodyPr>
          <a:lstStyle>
            <a:lvl1pPr>
              <a:lnSpc>
                <a:spcPts val="28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2510367"/>
            <a:ext cx="5791200" cy="3733800"/>
          </a:xfrm>
        </p:spPr>
        <p:txBody>
          <a:bodyPr>
            <a:noAutofit/>
          </a:bodyPr>
          <a:lstStyle>
            <a:lvl1pPr marL="182876" indent="-182876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baseline="0"/>
            </a:lvl1pPr>
            <a:lvl2pPr marL="457189" indent="-228594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CambriaMath" charset="0"/>
              <a:buChar char="⎯"/>
              <a:defRPr sz="1800"/>
            </a:lvl2pPr>
            <a:lvl3pPr marL="685783" indent="-228594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buFont typeface="Courier New" charset="0"/>
              <a:buChar char="o"/>
              <a:defRPr sz="16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32650-DA4E-498E-88B2-C1E55A998409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933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 Line Headline,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0432"/>
            <a:ext cx="8229600" cy="853440"/>
          </a:xfrm>
        </p:spPr>
        <p:txBody>
          <a:bodyPr/>
          <a:lstStyle>
            <a:lvl1pPr>
              <a:lnSpc>
                <a:spcPts val="2800"/>
              </a:lnSpc>
              <a:defRPr sz="2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2682242"/>
            <a:ext cx="2438400" cy="3561927"/>
          </a:xfrm>
        </p:spPr>
        <p:txBody>
          <a:bodyPr>
            <a:noAutofit/>
          </a:bodyPr>
          <a:lstStyle>
            <a:lvl1pPr marL="182876" indent="-182876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Arial" charset="0"/>
              <a:buChar char="•"/>
              <a:defRPr sz="1600" baseline="0"/>
            </a:lvl1pPr>
            <a:lvl2pPr marL="365751" indent="-182876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.AppleSystemUIFont" charset="-120"/>
              <a:buChar char="–"/>
              <a:defRPr sz="1400" baseline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2023872"/>
            <a:ext cx="2438400" cy="426720"/>
          </a:xfrm>
          <a:solidFill>
            <a:schemeClr val="tx2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3352800" y="2023872"/>
            <a:ext cx="2438400" cy="426720"/>
          </a:xfrm>
          <a:solidFill>
            <a:schemeClr val="tx2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lang="en-US" sz="14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248400" y="2023872"/>
            <a:ext cx="2438400" cy="426720"/>
          </a:xfrm>
          <a:solidFill>
            <a:schemeClr val="tx2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lang="en-US" sz="14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3352800" y="2682242"/>
            <a:ext cx="2438400" cy="3561927"/>
          </a:xfrm>
        </p:spPr>
        <p:txBody>
          <a:bodyPr>
            <a:noAutofit/>
          </a:bodyPr>
          <a:lstStyle>
            <a:lvl1pPr marL="182876" indent="-182876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Arial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618" indent="-285743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.AppleSystemUIFont" charset="-120"/>
              <a:buChar char="–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6248400" y="2682242"/>
            <a:ext cx="2438400" cy="3561927"/>
          </a:xfrm>
        </p:spPr>
        <p:txBody>
          <a:bodyPr>
            <a:noAutofit/>
          </a:bodyPr>
          <a:lstStyle>
            <a:lvl1pPr marL="182876" indent="-182876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Font typeface="Arial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618" indent="-285743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.AppleSystemUIFont" charset="-120"/>
              <a:buChar char="–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A1C5B-9E66-4C30-8F47-DD0F368887F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66344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4157"/>
            <a:ext cx="8229600" cy="849376"/>
          </a:xfrm>
        </p:spPr>
        <p:txBody>
          <a:bodyPr>
            <a:noAutofit/>
          </a:bodyPr>
          <a:lstStyle>
            <a:lvl1pPr>
              <a:lnSpc>
                <a:spcPts val="2800"/>
              </a:lnSpc>
              <a:defRPr sz="2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4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7BA37-81BF-4F7A-A667-A989E9616BE7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20943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grpSp>
        <p:nvGrpSpPr>
          <p:cNvPr id="5" name="Group 14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6" name="Picture 15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Straight Connector 6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4157"/>
            <a:ext cx="8229600" cy="849376"/>
          </a:xfrm>
        </p:spPr>
        <p:txBody>
          <a:bodyPr>
            <a:noAutofit/>
          </a:bodyPr>
          <a:lstStyle>
            <a:lvl1pPr>
              <a:lnSpc>
                <a:spcPts val="28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0BFD27-EEC6-40A4-88C7-9E18F09A91C9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04618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 Line Headline,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0432"/>
            <a:ext cx="8229600" cy="853440"/>
          </a:xfrm>
        </p:spPr>
        <p:txBody>
          <a:bodyPr/>
          <a:lstStyle>
            <a:lvl1pPr>
              <a:lnSpc>
                <a:spcPts val="2800"/>
              </a:lnSpc>
              <a:defRPr sz="2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2679707"/>
            <a:ext cx="3886200" cy="3564461"/>
          </a:xfrm>
        </p:spPr>
        <p:txBody>
          <a:bodyPr>
            <a:noAutofit/>
          </a:bodyPr>
          <a:lstStyle>
            <a:lvl1pPr marL="182876" indent="-182876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5"/>
              </a:buClr>
              <a:buFont typeface="Arial" charset="0"/>
              <a:buChar char="•"/>
              <a:defRPr sz="1800" baseline="0"/>
            </a:lvl1pPr>
            <a:lvl2pPr marL="457189" indent="-228594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.AppleSystemUIFont" charset="-120"/>
              <a:buChar char="–"/>
              <a:defRPr sz="1600" baseline="0"/>
            </a:lvl2pPr>
            <a:lvl3pPr marL="685783" indent="-228594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Courier New" charset="0"/>
              <a:buChar char="o"/>
              <a:defRPr sz="14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2023533"/>
            <a:ext cx="3886200" cy="426720"/>
          </a:xfrm>
          <a:solidFill>
            <a:schemeClr val="tx2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800600" y="2023533"/>
            <a:ext cx="3886200" cy="426720"/>
          </a:xfrm>
          <a:solidFill>
            <a:schemeClr val="tx2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4800600" y="2679707"/>
            <a:ext cx="3886200" cy="3564461"/>
          </a:xfrm>
        </p:spPr>
        <p:txBody>
          <a:bodyPr>
            <a:noAutofit/>
          </a:bodyPr>
          <a:lstStyle>
            <a:lvl1pPr marL="182876" indent="-182876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5"/>
              </a:buClr>
              <a:buFont typeface="Arial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594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.AppleSystemUIFont" charset="-120"/>
              <a:buChar char="–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594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Courier New" charset="0"/>
              <a:buChar char="o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9" name="Slide Number Placeholder 1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E97305-515F-4528-83CA-5664AFD9A7BC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68137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 Line Headline,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grpSp>
        <p:nvGrpSpPr>
          <p:cNvPr id="10" name="Group 14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11" name="Picture 15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Straight Connector 11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0432"/>
            <a:ext cx="8229600" cy="853440"/>
          </a:xfrm>
        </p:spPr>
        <p:txBody>
          <a:bodyPr/>
          <a:lstStyle>
            <a:lvl1pPr>
              <a:lnSpc>
                <a:spcPts val="2800"/>
              </a:lnSpc>
              <a:defRPr sz="2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2679707"/>
            <a:ext cx="3886200" cy="3564461"/>
          </a:xfrm>
        </p:spPr>
        <p:txBody>
          <a:bodyPr>
            <a:noAutofit/>
          </a:bodyPr>
          <a:lstStyle>
            <a:lvl1pPr marL="182876" indent="-182876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charset="0"/>
              <a:buChar char="•"/>
              <a:defRPr sz="1800" baseline="0"/>
            </a:lvl1pPr>
            <a:lvl2pPr marL="457189" indent="-228594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.AppleSystemUIFont" charset="-120"/>
              <a:buChar char="–"/>
              <a:defRPr sz="1600" baseline="0"/>
            </a:lvl2pPr>
            <a:lvl3pPr marL="685783" indent="-228594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Courier New" charset="0"/>
              <a:buChar char="o"/>
              <a:defRPr sz="14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2023533"/>
            <a:ext cx="3886200" cy="426720"/>
          </a:xfrm>
          <a:solidFill>
            <a:schemeClr val="accent5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800600" y="2023533"/>
            <a:ext cx="3886200" cy="426720"/>
          </a:xfrm>
          <a:solidFill>
            <a:schemeClr val="accent5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4800600" y="2679707"/>
            <a:ext cx="3886200" cy="3564461"/>
          </a:xfrm>
        </p:spPr>
        <p:txBody>
          <a:bodyPr>
            <a:noAutofit/>
          </a:bodyPr>
          <a:lstStyle>
            <a:lvl1pPr marL="182876" indent="-182876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594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.AppleSystemUIFont" charset="-120"/>
              <a:buChar char="–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594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Courier New" charset="0"/>
              <a:buChar char="o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05E367-A485-47F9-BD91-9A94B2F2B057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50802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 Line Headline,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0432"/>
            <a:ext cx="8229600" cy="853440"/>
          </a:xfrm>
        </p:spPr>
        <p:txBody>
          <a:bodyPr/>
          <a:lstStyle>
            <a:lvl1pPr>
              <a:lnSpc>
                <a:spcPts val="2800"/>
              </a:lnSpc>
              <a:defRPr sz="2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2682242"/>
            <a:ext cx="2438400" cy="3561927"/>
          </a:xfrm>
        </p:spPr>
        <p:txBody>
          <a:bodyPr>
            <a:noAutofit/>
          </a:bodyPr>
          <a:lstStyle>
            <a:lvl1pPr marL="182876" indent="-182876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Arial" charset="0"/>
              <a:buChar char="•"/>
              <a:defRPr sz="1600" baseline="0"/>
            </a:lvl1pPr>
            <a:lvl2pPr marL="365751" indent="-182876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.AppleSystemUIFont" charset="-120"/>
              <a:buChar char="–"/>
              <a:defRPr sz="1400" baseline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2023872"/>
            <a:ext cx="2438400" cy="426720"/>
          </a:xfrm>
          <a:solidFill>
            <a:schemeClr val="tx2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3352800" y="2023872"/>
            <a:ext cx="2438400" cy="426720"/>
          </a:xfrm>
          <a:solidFill>
            <a:schemeClr val="tx2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lang="en-US" sz="14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248400" y="2023872"/>
            <a:ext cx="2438400" cy="426720"/>
          </a:xfrm>
          <a:solidFill>
            <a:schemeClr val="tx2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lang="en-US" sz="14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3352800" y="2682242"/>
            <a:ext cx="2438400" cy="3561927"/>
          </a:xfrm>
        </p:spPr>
        <p:txBody>
          <a:bodyPr>
            <a:noAutofit/>
          </a:bodyPr>
          <a:lstStyle>
            <a:lvl1pPr marL="182876" indent="-182876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Arial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618" indent="-285743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.AppleSystemUIFont" charset="-120"/>
              <a:buChar char="–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6248400" y="2682242"/>
            <a:ext cx="2438400" cy="3561927"/>
          </a:xfrm>
        </p:spPr>
        <p:txBody>
          <a:bodyPr>
            <a:noAutofit/>
          </a:bodyPr>
          <a:lstStyle>
            <a:lvl1pPr marL="182876" indent="-182876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Font typeface="Arial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618" indent="-285743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.AppleSystemUIFont" charset="-120"/>
              <a:buChar char="–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B7D59F-CD50-463A-A665-5B982F010BD6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06292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 Line Headline,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grpSp>
        <p:nvGrpSpPr>
          <p:cNvPr id="11" name="Group 14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12" name="Picture 15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Straight Connector 12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0432"/>
            <a:ext cx="8229600" cy="853440"/>
          </a:xfrm>
        </p:spPr>
        <p:txBody>
          <a:bodyPr/>
          <a:lstStyle>
            <a:lvl1pPr>
              <a:lnSpc>
                <a:spcPts val="2800"/>
              </a:lnSpc>
              <a:defRPr sz="2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2682242"/>
            <a:ext cx="2438400" cy="3561927"/>
          </a:xfrm>
        </p:spPr>
        <p:txBody>
          <a:bodyPr>
            <a:noAutofit/>
          </a:bodyPr>
          <a:lstStyle>
            <a:lvl1pPr marL="182876" indent="-182876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charset="0"/>
              <a:buChar char="•"/>
              <a:defRPr sz="1600" baseline="0"/>
            </a:lvl1pPr>
            <a:lvl2pPr marL="365751" indent="-182876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.AppleSystemUIFont" charset="-120"/>
              <a:buChar char="–"/>
              <a:defRPr sz="1400" baseline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2023872"/>
            <a:ext cx="2438400" cy="426720"/>
          </a:xfrm>
          <a:solidFill>
            <a:schemeClr val="accent5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3352800" y="2023872"/>
            <a:ext cx="2438400" cy="426720"/>
          </a:xfrm>
          <a:solidFill>
            <a:schemeClr val="accent5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lang="en-US" sz="14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248400" y="2023872"/>
            <a:ext cx="2438400" cy="426720"/>
          </a:xfrm>
          <a:solidFill>
            <a:schemeClr val="accent5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lang="en-US" sz="14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3352800" y="2682242"/>
            <a:ext cx="2438400" cy="3561927"/>
          </a:xfrm>
        </p:spPr>
        <p:txBody>
          <a:bodyPr>
            <a:noAutofit/>
          </a:bodyPr>
          <a:lstStyle>
            <a:lvl1pPr marL="182876" indent="-182876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618" indent="-285743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.AppleSystemUIFont" charset="-120"/>
              <a:buChar char="–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6248400" y="2682242"/>
            <a:ext cx="2438400" cy="3561927"/>
          </a:xfrm>
        </p:spPr>
        <p:txBody>
          <a:bodyPr>
            <a:noAutofit/>
          </a:bodyPr>
          <a:lstStyle>
            <a:lvl1pPr marL="182876" indent="-182876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Font typeface="Arial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618" indent="-285743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.AppleSystemUIFont" charset="-120"/>
              <a:buChar char="–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2BAFF4-733B-41EF-AEC5-27C30547910F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98239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Two Line Headline, Content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4800600" y="2911475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hart Placeholder 12"/>
          <p:cNvSpPr>
            <a:spLocks noGrp="1"/>
          </p:cNvSpPr>
          <p:nvPr>
            <p:ph type="chart" sz="quarter" idx="16"/>
          </p:nvPr>
        </p:nvSpPr>
        <p:spPr>
          <a:xfrm>
            <a:off x="4800600" y="2957126"/>
            <a:ext cx="3886200" cy="3287041"/>
          </a:xfrm>
        </p:spPr>
        <p:txBody>
          <a:bodyPr lIns="91440" tIns="731520" bIns="91440" rtlCol="0">
            <a:noAutofit/>
          </a:bodyPr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800600" y="2516929"/>
            <a:ext cx="3886200" cy="347472"/>
          </a:xfrm>
          <a:noFill/>
        </p:spPr>
        <p:txBody>
          <a:bodyPr rIns="0"/>
          <a:lstStyle>
            <a:lvl1pPr marL="0" indent="0" algn="l" defTabSz="685766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6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457200" y="2516931"/>
            <a:ext cx="3886200" cy="3727237"/>
          </a:xfrm>
        </p:spPr>
        <p:txBody>
          <a:bodyPr>
            <a:noAutofit/>
          </a:bodyPr>
          <a:lstStyle>
            <a:lvl1pPr marL="182876" indent="-182876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5"/>
              </a:buClr>
              <a:buFont typeface="Arial" charset="0"/>
              <a:buChar char="•"/>
              <a:defRPr sz="1800" baseline="0"/>
            </a:lvl1pPr>
            <a:lvl2pPr marL="457189" indent="-228594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.AppleSystemUIFont" charset="-120"/>
              <a:buChar char="–"/>
              <a:defRPr sz="1600" baseline="0"/>
            </a:lvl2pPr>
            <a:lvl3pPr marL="685783" indent="-228594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Courier New" charset="0"/>
              <a:buChar char="o"/>
              <a:defRPr sz="14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1BA78F-7763-44BF-A42C-2F05628B21EA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99066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Two Line Headline, Content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800600" y="2911475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5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10" name="Picture 16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" name="Straight Connector 13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hart Placeholder 12"/>
          <p:cNvSpPr>
            <a:spLocks noGrp="1"/>
          </p:cNvSpPr>
          <p:nvPr>
            <p:ph type="chart" sz="quarter" idx="16"/>
          </p:nvPr>
        </p:nvSpPr>
        <p:spPr>
          <a:xfrm>
            <a:off x="4800600" y="2957126"/>
            <a:ext cx="3886200" cy="3287041"/>
          </a:xfrm>
        </p:spPr>
        <p:txBody>
          <a:bodyPr lIns="91440" tIns="731520" bIns="91440" rtlCol="0">
            <a:noAutofit/>
          </a:bodyPr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800600" y="2516929"/>
            <a:ext cx="3886200" cy="347472"/>
          </a:xfrm>
          <a:noFill/>
        </p:spPr>
        <p:txBody>
          <a:bodyPr rIns="0"/>
          <a:lstStyle>
            <a:lvl1pPr marL="0" indent="0" algn="l" defTabSz="685766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6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457200" y="2516931"/>
            <a:ext cx="3886200" cy="3727237"/>
          </a:xfrm>
        </p:spPr>
        <p:txBody>
          <a:bodyPr>
            <a:noAutofit/>
          </a:bodyPr>
          <a:lstStyle>
            <a:lvl1pPr marL="182876" indent="-182876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charset="0"/>
              <a:buChar char="•"/>
              <a:defRPr sz="1800" baseline="0"/>
            </a:lvl1pPr>
            <a:lvl2pPr marL="457189" indent="-228594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.AppleSystemUIFont" charset="-120"/>
              <a:buChar char="–"/>
              <a:defRPr sz="1600" baseline="0"/>
            </a:lvl2pPr>
            <a:lvl3pPr marL="685783" indent="-228594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Courier New" charset="0"/>
              <a:buChar char="o"/>
              <a:defRPr sz="14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D380-D06A-4198-B6EC-C681A2623F5B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55028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 Line Headline,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7200" y="2428875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600" y="2428875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0432"/>
            <a:ext cx="8229600" cy="836952"/>
          </a:xfrm>
        </p:spPr>
        <p:txBody>
          <a:bodyPr/>
          <a:lstStyle>
            <a:lvl1pPr>
              <a:lnSpc>
                <a:spcPts val="2800"/>
              </a:lnSpc>
              <a:defRPr sz="2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2025311"/>
            <a:ext cx="3886200" cy="347472"/>
          </a:xfrm>
          <a:noFill/>
        </p:spPr>
        <p:txBody>
          <a:bodyPr rIns="0"/>
          <a:lstStyle>
            <a:lvl1pPr marL="0" indent="0" algn="l" defTabSz="685766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4800600" y="2025311"/>
            <a:ext cx="3886200" cy="347472"/>
          </a:xfrm>
          <a:noFill/>
        </p:spPr>
        <p:txBody>
          <a:bodyPr rIns="0"/>
          <a:lstStyle>
            <a:lvl1pPr marL="0" indent="0" algn="l" defTabSz="685766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hart Placeholder 7"/>
          <p:cNvSpPr>
            <a:spLocks noGrp="1"/>
          </p:cNvSpPr>
          <p:nvPr>
            <p:ph type="chart" sz="quarter" idx="19"/>
          </p:nvPr>
        </p:nvSpPr>
        <p:spPr>
          <a:xfrm>
            <a:off x="457200" y="2771287"/>
            <a:ext cx="3886200" cy="3472880"/>
          </a:xfrm>
        </p:spPr>
        <p:txBody>
          <a:bodyPr tIns="914400" rtlCol="0">
            <a:noAutofit/>
          </a:bodyPr>
          <a:lstStyle>
            <a:lvl1pPr marL="0" indent="0" algn="ctr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5" name="Chart Placeholder 11"/>
          <p:cNvSpPr>
            <a:spLocks noGrp="1"/>
          </p:cNvSpPr>
          <p:nvPr>
            <p:ph type="chart" sz="quarter" idx="20"/>
          </p:nvPr>
        </p:nvSpPr>
        <p:spPr>
          <a:xfrm>
            <a:off x="4800600" y="2771287"/>
            <a:ext cx="3886200" cy="3472880"/>
          </a:xfrm>
        </p:spPr>
        <p:txBody>
          <a:bodyPr tIns="914400" rtlCol="0">
            <a:noAutofit/>
          </a:bodyPr>
          <a:lstStyle>
            <a:lvl1pPr marL="0" indent="0" algn="ctr" defTabSz="685766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1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79B8E0-B997-470C-8B0A-587E1CC7625C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11647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 Line Headline,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2428875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800600" y="2428875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6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12" name="Picture 17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" name="Straight Connector 13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0432"/>
            <a:ext cx="8229600" cy="836952"/>
          </a:xfrm>
        </p:spPr>
        <p:txBody>
          <a:bodyPr/>
          <a:lstStyle>
            <a:lvl1pPr>
              <a:lnSpc>
                <a:spcPts val="2800"/>
              </a:lnSpc>
              <a:defRPr sz="2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2025311"/>
            <a:ext cx="3886200" cy="347472"/>
          </a:xfrm>
          <a:noFill/>
        </p:spPr>
        <p:txBody>
          <a:bodyPr rIns="0"/>
          <a:lstStyle>
            <a:lvl1pPr marL="0" indent="0" algn="l" defTabSz="685766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4800600" y="2025311"/>
            <a:ext cx="3886200" cy="347472"/>
          </a:xfrm>
          <a:noFill/>
        </p:spPr>
        <p:txBody>
          <a:bodyPr rIns="0"/>
          <a:lstStyle>
            <a:lvl1pPr marL="0" indent="0" algn="l" defTabSz="685766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hart Placeholder 7"/>
          <p:cNvSpPr>
            <a:spLocks noGrp="1"/>
          </p:cNvSpPr>
          <p:nvPr>
            <p:ph type="chart" sz="quarter" idx="19"/>
          </p:nvPr>
        </p:nvSpPr>
        <p:spPr>
          <a:xfrm>
            <a:off x="457200" y="2771287"/>
            <a:ext cx="3886200" cy="3472880"/>
          </a:xfrm>
        </p:spPr>
        <p:txBody>
          <a:bodyPr tIns="914400" rtlCol="0">
            <a:noAutofit/>
          </a:bodyPr>
          <a:lstStyle>
            <a:lvl1pPr marL="0" indent="0" algn="ctr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5" name="Chart Placeholder 11"/>
          <p:cNvSpPr>
            <a:spLocks noGrp="1"/>
          </p:cNvSpPr>
          <p:nvPr>
            <p:ph type="chart" sz="quarter" idx="20"/>
          </p:nvPr>
        </p:nvSpPr>
        <p:spPr>
          <a:xfrm>
            <a:off x="4800600" y="2771287"/>
            <a:ext cx="3886200" cy="3472880"/>
          </a:xfrm>
        </p:spPr>
        <p:txBody>
          <a:bodyPr tIns="914400" rtlCol="0">
            <a:noAutofit/>
          </a:bodyPr>
          <a:lstStyle>
            <a:lvl1pPr marL="0" indent="0" algn="ctr" defTabSz="685766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1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C9D42-29B0-4826-8D3A-5C1F49F27234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0059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 Line Headline,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grpSp>
        <p:nvGrpSpPr>
          <p:cNvPr id="11" name="Group 14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12" name="Picture 15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Straight Connector 12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0432"/>
            <a:ext cx="8229600" cy="853440"/>
          </a:xfrm>
        </p:spPr>
        <p:txBody>
          <a:bodyPr/>
          <a:lstStyle>
            <a:lvl1pPr>
              <a:lnSpc>
                <a:spcPts val="2800"/>
              </a:lnSpc>
              <a:defRPr sz="2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2682242"/>
            <a:ext cx="2438400" cy="3561927"/>
          </a:xfrm>
        </p:spPr>
        <p:txBody>
          <a:bodyPr>
            <a:noAutofit/>
          </a:bodyPr>
          <a:lstStyle>
            <a:lvl1pPr marL="182876" indent="-182876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charset="0"/>
              <a:buChar char="•"/>
              <a:defRPr sz="1600" baseline="0"/>
            </a:lvl1pPr>
            <a:lvl2pPr marL="365751" indent="-182876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.AppleSystemUIFont" charset="-120"/>
              <a:buChar char="–"/>
              <a:defRPr sz="1400" baseline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2023872"/>
            <a:ext cx="2438400" cy="426720"/>
          </a:xfrm>
          <a:solidFill>
            <a:schemeClr val="accent5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3352800" y="2023872"/>
            <a:ext cx="2438400" cy="426720"/>
          </a:xfrm>
          <a:solidFill>
            <a:schemeClr val="accent5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lang="en-US" sz="14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248400" y="2023872"/>
            <a:ext cx="2438400" cy="426720"/>
          </a:xfrm>
          <a:solidFill>
            <a:schemeClr val="accent5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lang="en-US" sz="14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3352800" y="2682242"/>
            <a:ext cx="2438400" cy="3561927"/>
          </a:xfrm>
        </p:spPr>
        <p:txBody>
          <a:bodyPr>
            <a:noAutofit/>
          </a:bodyPr>
          <a:lstStyle>
            <a:lvl1pPr marL="182876" indent="-182876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618" indent="-285743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.AppleSystemUIFont" charset="-120"/>
              <a:buChar char="–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6248400" y="2682242"/>
            <a:ext cx="2438400" cy="3561927"/>
          </a:xfrm>
        </p:spPr>
        <p:txBody>
          <a:bodyPr>
            <a:noAutofit/>
          </a:bodyPr>
          <a:lstStyle>
            <a:lvl1pPr marL="182876" indent="-182876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Font typeface="Arial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618" indent="-285743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.AppleSystemUIFont" charset="-120"/>
              <a:buChar char="–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9BC680-85EA-461E-9A0C-17EA806D0B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88300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 Line Headline, 4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457200" y="2012950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800600" y="2012950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57200" y="4440238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800600" y="4430713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457200" y="1011938"/>
            <a:ext cx="8229600" cy="774700"/>
          </a:xfrm>
        </p:spPr>
        <p:txBody>
          <a:bodyPr/>
          <a:lstStyle>
            <a:lvl1pPr>
              <a:lnSpc>
                <a:spcPts val="2600"/>
              </a:lnSpc>
              <a:defRPr sz="2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Chart Placeholder 7"/>
          <p:cNvSpPr>
            <a:spLocks noGrp="1"/>
          </p:cNvSpPr>
          <p:nvPr>
            <p:ph type="chart" sz="quarter" idx="19"/>
          </p:nvPr>
        </p:nvSpPr>
        <p:spPr>
          <a:xfrm>
            <a:off x="457200" y="2023535"/>
            <a:ext cx="3886200" cy="1405471"/>
          </a:xfrm>
        </p:spPr>
        <p:txBody>
          <a:bodyPr tIns="91440" rIns="0" rtlCol="0">
            <a:noAutofit/>
          </a:bodyPr>
          <a:lstStyle>
            <a:lvl1pPr marL="0" indent="0" algn="ctr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57200" y="1609572"/>
            <a:ext cx="3886200" cy="347472"/>
          </a:xfrm>
          <a:noFill/>
        </p:spPr>
        <p:txBody>
          <a:bodyPr rIns="0" anchor="b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Chart Placeholder 7"/>
          <p:cNvSpPr>
            <a:spLocks noGrp="1"/>
          </p:cNvSpPr>
          <p:nvPr>
            <p:ph type="chart" sz="quarter" idx="27"/>
          </p:nvPr>
        </p:nvSpPr>
        <p:spPr>
          <a:xfrm>
            <a:off x="4800600" y="2023535"/>
            <a:ext cx="3886200" cy="1405471"/>
          </a:xfrm>
        </p:spPr>
        <p:txBody>
          <a:bodyPr tIns="91440" rIns="0" rtlCol="0">
            <a:noAutofit/>
          </a:bodyPr>
          <a:lstStyle>
            <a:lvl1pPr marL="0" indent="0" algn="ctr" defTabSz="685766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1" name="Chart Placeholder 7"/>
          <p:cNvSpPr>
            <a:spLocks noGrp="1"/>
          </p:cNvSpPr>
          <p:nvPr>
            <p:ph type="chart" sz="quarter" idx="28"/>
          </p:nvPr>
        </p:nvSpPr>
        <p:spPr>
          <a:xfrm>
            <a:off x="457200" y="4436103"/>
            <a:ext cx="3886200" cy="1405471"/>
          </a:xfrm>
        </p:spPr>
        <p:txBody>
          <a:bodyPr tIns="91440" rIns="0" rtlCol="0">
            <a:noAutofit/>
          </a:bodyPr>
          <a:lstStyle>
            <a:lvl1pPr marL="0" indent="0" algn="ctr" defTabSz="685766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4" name="Chart Placeholder 7"/>
          <p:cNvSpPr>
            <a:spLocks noGrp="1"/>
          </p:cNvSpPr>
          <p:nvPr>
            <p:ph type="chart" sz="quarter" idx="31"/>
          </p:nvPr>
        </p:nvSpPr>
        <p:spPr>
          <a:xfrm>
            <a:off x="4800600" y="4436103"/>
            <a:ext cx="3886200" cy="1405471"/>
          </a:xfrm>
        </p:spPr>
        <p:txBody>
          <a:bodyPr tIns="91440" rIns="0" rtlCol="0">
            <a:noAutofit/>
          </a:bodyPr>
          <a:lstStyle>
            <a:lvl1pPr marL="0" indent="0" algn="ctr" defTabSz="685766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800600" y="1609572"/>
            <a:ext cx="3886200" cy="347472"/>
          </a:xfrm>
          <a:noFill/>
        </p:spPr>
        <p:txBody>
          <a:bodyPr rIns="0" anchor="b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800600" y="4036484"/>
            <a:ext cx="3886200" cy="347472"/>
          </a:xfrm>
          <a:noFill/>
        </p:spPr>
        <p:txBody>
          <a:bodyPr rIns="0" anchor="b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57200" y="4036484"/>
            <a:ext cx="3886200" cy="347472"/>
          </a:xfrm>
          <a:noFill/>
        </p:spPr>
        <p:txBody>
          <a:bodyPr rIns="0" anchor="b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B83C97-33D7-44E0-9111-3E6A0AEE871C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21974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 Line Headline, 4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2012950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800600" y="2012950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457200" y="4440238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800600" y="4430713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20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18" name="Picture 21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457200" y="1011938"/>
            <a:ext cx="8229600" cy="774700"/>
          </a:xfrm>
        </p:spPr>
        <p:txBody>
          <a:bodyPr/>
          <a:lstStyle>
            <a:lvl1pPr>
              <a:lnSpc>
                <a:spcPts val="2600"/>
              </a:lnSpc>
              <a:defRPr sz="24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Chart Placeholder 7"/>
          <p:cNvSpPr>
            <a:spLocks noGrp="1"/>
          </p:cNvSpPr>
          <p:nvPr>
            <p:ph type="chart" sz="quarter" idx="19"/>
          </p:nvPr>
        </p:nvSpPr>
        <p:spPr>
          <a:xfrm>
            <a:off x="457200" y="2023535"/>
            <a:ext cx="3886200" cy="1405471"/>
          </a:xfrm>
        </p:spPr>
        <p:txBody>
          <a:bodyPr tIns="91440" rIns="0" rtlCol="0">
            <a:noAutofit/>
          </a:bodyPr>
          <a:lstStyle>
            <a:lvl1pPr marL="0" indent="0" algn="ctr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57200" y="1609572"/>
            <a:ext cx="3886200" cy="347472"/>
          </a:xfrm>
          <a:noFill/>
        </p:spPr>
        <p:txBody>
          <a:bodyPr rIns="0" anchor="b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Chart Placeholder 7"/>
          <p:cNvSpPr>
            <a:spLocks noGrp="1"/>
          </p:cNvSpPr>
          <p:nvPr>
            <p:ph type="chart" sz="quarter" idx="27"/>
          </p:nvPr>
        </p:nvSpPr>
        <p:spPr>
          <a:xfrm>
            <a:off x="4800600" y="2023535"/>
            <a:ext cx="3886200" cy="1405471"/>
          </a:xfrm>
        </p:spPr>
        <p:txBody>
          <a:bodyPr tIns="91440" rIns="0" rtlCol="0">
            <a:noAutofit/>
          </a:bodyPr>
          <a:lstStyle>
            <a:lvl1pPr marL="0" indent="0" algn="ctr" defTabSz="685766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1" name="Chart Placeholder 7"/>
          <p:cNvSpPr>
            <a:spLocks noGrp="1"/>
          </p:cNvSpPr>
          <p:nvPr>
            <p:ph type="chart" sz="quarter" idx="28"/>
          </p:nvPr>
        </p:nvSpPr>
        <p:spPr>
          <a:xfrm>
            <a:off x="457200" y="4436103"/>
            <a:ext cx="3886200" cy="1405471"/>
          </a:xfrm>
        </p:spPr>
        <p:txBody>
          <a:bodyPr tIns="91440" rIns="0" rtlCol="0">
            <a:noAutofit/>
          </a:bodyPr>
          <a:lstStyle>
            <a:lvl1pPr marL="0" indent="0" algn="ctr" defTabSz="685766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4" name="Chart Placeholder 7"/>
          <p:cNvSpPr>
            <a:spLocks noGrp="1"/>
          </p:cNvSpPr>
          <p:nvPr>
            <p:ph type="chart" sz="quarter" idx="31"/>
          </p:nvPr>
        </p:nvSpPr>
        <p:spPr>
          <a:xfrm>
            <a:off x="4800600" y="4436103"/>
            <a:ext cx="3886200" cy="1405471"/>
          </a:xfrm>
        </p:spPr>
        <p:txBody>
          <a:bodyPr tIns="91440" rIns="0" rtlCol="0">
            <a:noAutofit/>
          </a:bodyPr>
          <a:lstStyle>
            <a:lvl1pPr marL="0" indent="0" algn="ctr" defTabSz="685766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800600" y="1609572"/>
            <a:ext cx="3886200" cy="347472"/>
          </a:xfrm>
          <a:noFill/>
        </p:spPr>
        <p:txBody>
          <a:bodyPr rIns="0" anchor="b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800600" y="4036484"/>
            <a:ext cx="3886200" cy="347472"/>
          </a:xfrm>
          <a:noFill/>
        </p:spPr>
        <p:txBody>
          <a:bodyPr rIns="0" anchor="b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57200" y="4036484"/>
            <a:ext cx="3886200" cy="347472"/>
          </a:xfrm>
          <a:noFill/>
        </p:spPr>
        <p:txBody>
          <a:bodyPr rIns="0" anchor="b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ooter Placeholder 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15BBF-D2E6-4D3D-B4EB-EBF9A33ECA5D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50005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 Header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3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E9C37-B3E4-4351-AFA7-E161177174E7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07338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eader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grpSp>
        <p:nvGrpSpPr>
          <p:cNvPr id="4" name="Group 14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5" name="Picture 15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Straight Connector 5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A59F2-F9A3-4201-AA61-13341A8BB489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54581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A1EB69-FF8E-44EB-854F-0F4C405AE39D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2408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Circles 1,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6237288"/>
            <a:ext cx="1571625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1"/>
          <p:cNvSpPr>
            <a:spLocks noGrp="1"/>
          </p:cNvSpPr>
          <p:nvPr>
            <p:ph type="title"/>
          </p:nvPr>
        </p:nvSpPr>
        <p:spPr>
          <a:xfrm>
            <a:off x="457200" y="480860"/>
            <a:ext cx="8229600" cy="1148255"/>
          </a:xfrm>
        </p:spPr>
        <p:txBody>
          <a:bodyPr anchor="b">
            <a:noAutofit/>
          </a:bodyPr>
          <a:lstStyle>
            <a:lvl1pPr algn="r">
              <a:lnSpc>
                <a:spcPts val="3600"/>
              </a:lnSpc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895600" y="1793752"/>
            <a:ext cx="5791200" cy="1020233"/>
          </a:xfrm>
        </p:spPr>
        <p:txBody>
          <a:bodyPr rIns="0"/>
          <a:lstStyle>
            <a:lvl1pPr marL="0" indent="0" algn="r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</p:spTree>
    <p:extLst>
      <p:ext uri="{BB962C8B-B14F-4D97-AF65-F5344CB8AC3E}">
        <p14:creationId xmlns:p14="http://schemas.microsoft.com/office/powerpoint/2010/main" val="1675347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ircles,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12733"/>
          <a:stretch>
            <a:fillRect/>
          </a:stretch>
        </p:blipFill>
        <p:spPr bwMode="auto">
          <a:xfrm>
            <a:off x="0" y="0"/>
            <a:ext cx="9144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5" y="6413500"/>
            <a:ext cx="1398588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1"/>
          <p:cNvSpPr>
            <a:spLocks noGrp="1"/>
          </p:cNvSpPr>
          <p:nvPr>
            <p:ph type="title"/>
          </p:nvPr>
        </p:nvSpPr>
        <p:spPr>
          <a:xfrm>
            <a:off x="457200" y="566737"/>
            <a:ext cx="8229600" cy="1148255"/>
          </a:xfrm>
        </p:spPr>
        <p:txBody>
          <a:bodyPr anchor="b">
            <a:noAutofit/>
          </a:bodyPr>
          <a:lstStyle>
            <a:lvl1pPr algn="r">
              <a:lnSpc>
                <a:spcPts val="320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895600" y="1879629"/>
            <a:ext cx="5791200" cy="1020233"/>
          </a:xfrm>
        </p:spPr>
        <p:txBody>
          <a:bodyPr rIns="0"/>
          <a:lstStyle>
            <a:lvl1pPr marL="0" indent="0" algn="r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6212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Content, 1/3 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248400" y="609600"/>
            <a:ext cx="2895600" cy="6248400"/>
          </a:xfrm>
          <a:solidFill>
            <a:schemeClr val="bg2"/>
          </a:solidFill>
        </p:spPr>
        <p:txBody>
          <a:bodyPr lIns="457200" tIns="457200" rIns="457200" rtlCol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3" y="2510368"/>
            <a:ext cx="3886201" cy="37338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148390"/>
            <a:ext cx="5334000" cy="974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14423F1-B8EE-49A8-8251-3F41ADC0B600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40628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Content, 1/3 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grpSp>
        <p:nvGrpSpPr>
          <p:cNvPr id="7" name="Group 14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8" name="Picture 15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Connector 8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248400" y="609600"/>
            <a:ext cx="2895600" cy="6248400"/>
          </a:xfrm>
          <a:solidFill>
            <a:schemeClr val="bg2"/>
          </a:solidFill>
        </p:spPr>
        <p:txBody>
          <a:bodyPr lIns="457200" tIns="457200" rIns="457200" rtlCol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3" y="2510368"/>
            <a:ext cx="3886201" cy="37338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148390"/>
            <a:ext cx="5334000" cy="97411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6912B62-E475-4D3E-BDD7-554F65AF198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86164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/3 Photo Left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0" y="609600"/>
            <a:ext cx="2895600" cy="6248400"/>
          </a:xfrm>
          <a:solidFill>
            <a:schemeClr val="bg2"/>
          </a:solidFill>
        </p:spPr>
        <p:txBody>
          <a:bodyPr lIns="457200" tIns="457200" rIns="457200" rtlCol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3352803" y="2438400"/>
            <a:ext cx="5333999" cy="37338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352800" y="609601"/>
            <a:ext cx="5334000" cy="1506747"/>
          </a:xfrm>
        </p:spPr>
        <p:txBody>
          <a:bodyPr>
            <a:noAutofit/>
          </a:bodyPr>
          <a:lstStyle>
            <a:lvl1pPr>
              <a:defRPr sz="2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©2018 Discover Financial Services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6641F24-170C-40CF-BF7D-73474C0AFB56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012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Two Line Headline, Content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4800600" y="2911475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hart Placeholder 12"/>
          <p:cNvSpPr>
            <a:spLocks noGrp="1"/>
          </p:cNvSpPr>
          <p:nvPr>
            <p:ph type="chart" sz="quarter" idx="16"/>
          </p:nvPr>
        </p:nvSpPr>
        <p:spPr>
          <a:xfrm>
            <a:off x="4800600" y="2957126"/>
            <a:ext cx="3886200" cy="3287041"/>
          </a:xfrm>
        </p:spPr>
        <p:txBody>
          <a:bodyPr lIns="91440" tIns="731520" bIns="91440" rtlCol="0">
            <a:noAutofit/>
          </a:bodyPr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800600" y="2516929"/>
            <a:ext cx="3886200" cy="347472"/>
          </a:xfrm>
          <a:noFill/>
        </p:spPr>
        <p:txBody>
          <a:bodyPr rIns="0"/>
          <a:lstStyle>
            <a:lvl1pPr marL="0" indent="0" algn="l" defTabSz="685766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6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457200" y="2516931"/>
            <a:ext cx="3886200" cy="3727237"/>
          </a:xfrm>
        </p:spPr>
        <p:txBody>
          <a:bodyPr>
            <a:noAutofit/>
          </a:bodyPr>
          <a:lstStyle>
            <a:lvl1pPr marL="182876" indent="-182876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5"/>
              </a:buClr>
              <a:buFont typeface="Arial" charset="0"/>
              <a:buChar char="•"/>
              <a:defRPr sz="1800" baseline="0"/>
            </a:lvl1pPr>
            <a:lvl2pPr marL="457189" indent="-228594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.AppleSystemUIFont" charset="-120"/>
              <a:buChar char="–"/>
              <a:defRPr sz="1600" baseline="0"/>
            </a:lvl2pPr>
            <a:lvl3pPr marL="685783" indent="-228594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Courier New" charset="0"/>
              <a:buChar char="o"/>
              <a:defRPr sz="14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01D751-8298-4AB6-A340-B70965FB83F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43595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/3 Photo Left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grpSp>
        <p:nvGrpSpPr>
          <p:cNvPr id="7" name="Group 14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8" name="Picture 15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Connector 8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0" y="609600"/>
            <a:ext cx="2895600" cy="6248400"/>
          </a:xfrm>
          <a:solidFill>
            <a:schemeClr val="bg2"/>
          </a:solidFill>
        </p:spPr>
        <p:txBody>
          <a:bodyPr lIns="457200" tIns="457200" rIns="457200" rtlCol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3352803" y="2438400"/>
            <a:ext cx="5333999" cy="37338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352800" y="609601"/>
            <a:ext cx="5334000" cy="1506747"/>
          </a:xfrm>
        </p:spPr>
        <p:txBody>
          <a:bodyPr>
            <a:noAutofit/>
          </a:bodyPr>
          <a:lstStyle>
            <a:lvl1pPr>
              <a:defRPr sz="2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©2018 Discover Financial Services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D6F7F3A-D1E0-4C92-9781-1FF869B12E6A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972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/2 Photo on Left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0" y="609600"/>
            <a:ext cx="4343400" cy="6248400"/>
          </a:xfrm>
          <a:solidFill>
            <a:schemeClr val="bg2"/>
          </a:solidFill>
        </p:spPr>
        <p:txBody>
          <a:bodyPr lIns="457200" tIns="457200" rIns="457200" rtlCol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800603" y="2438400"/>
            <a:ext cx="3886199" cy="37338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4800600" y="609601"/>
            <a:ext cx="3886200" cy="1506747"/>
          </a:xfrm>
        </p:spPr>
        <p:txBody>
          <a:bodyPr>
            <a:noAutofit/>
          </a:bodyPr>
          <a:lstStyle>
            <a:lvl1pPr>
              <a:defRPr sz="2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©2018 Discover Financial Services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67C8B-B4E2-4319-BD09-D68EACF8E385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134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/2 Photo on Left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grpSp>
        <p:nvGrpSpPr>
          <p:cNvPr id="7" name="Group 14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8" name="Picture 15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Connector 8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0" y="609600"/>
            <a:ext cx="4343400" cy="6248400"/>
          </a:xfrm>
          <a:solidFill>
            <a:schemeClr val="bg2"/>
          </a:solidFill>
        </p:spPr>
        <p:txBody>
          <a:bodyPr lIns="457200" tIns="457200" rIns="457200" rtlCol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800603" y="2438400"/>
            <a:ext cx="3886199" cy="37338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4800600" y="609601"/>
            <a:ext cx="3886200" cy="1506747"/>
          </a:xfrm>
        </p:spPr>
        <p:txBody>
          <a:bodyPr>
            <a:noAutofit/>
          </a:bodyPr>
          <a:lstStyle>
            <a:lvl1pPr>
              <a:defRPr sz="2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©2018 Discover Financial Services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B3757-45DD-4685-83FB-01F78997FEDA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650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2/3 Photo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0" y="609600"/>
            <a:ext cx="5791200" cy="6248400"/>
          </a:xfrm>
          <a:solidFill>
            <a:schemeClr val="bg2"/>
          </a:solidFill>
        </p:spPr>
        <p:txBody>
          <a:bodyPr lIns="1188720" tIns="914400" rIns="1188720" rtlCol="0">
            <a:normAutofit/>
          </a:bodyPr>
          <a:lstStyle>
            <a:lvl1pPr marL="0" marR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248400" y="1227667"/>
            <a:ext cx="2438400" cy="5016500"/>
          </a:xfrm>
        </p:spPr>
        <p:txBody>
          <a:bodyPr>
            <a:noAutofit/>
          </a:bodyPr>
          <a:lstStyle>
            <a:lvl1pPr marL="0" marR="0" indent="0" algn="l" defTabSz="685766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©2018 Discover Financial Services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4818049-6F2D-4D6F-8A37-494A4B8FC315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085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2/3 Photo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grpSp>
        <p:nvGrpSpPr>
          <p:cNvPr id="6" name="Group 14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7" name="Picture 15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Connector 8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0" y="609600"/>
            <a:ext cx="5791200" cy="6248400"/>
          </a:xfrm>
          <a:solidFill>
            <a:schemeClr val="bg2"/>
          </a:solidFill>
        </p:spPr>
        <p:txBody>
          <a:bodyPr lIns="1188720" tIns="914400" rIns="1188720" rtlCol="0">
            <a:normAutofit/>
          </a:bodyPr>
          <a:lstStyle>
            <a:lvl1pPr marL="0" marR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248400" y="1227667"/>
            <a:ext cx="2438400" cy="5016500"/>
          </a:xfrm>
        </p:spPr>
        <p:txBody>
          <a:bodyPr>
            <a:noAutofit/>
          </a:bodyPr>
          <a:lstStyle>
            <a:lvl1pPr marL="0" marR="0" indent="0" algn="l" defTabSz="685766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©2018 Discover Financial Services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18C6DEE-5D08-4944-8EF9-714678320FF8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24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Full Photo,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791200" y="2510367"/>
            <a:ext cx="3352800" cy="2438400"/>
          </a:xfrm>
          <a:solidFill>
            <a:schemeClr val="tx1"/>
          </a:solidFill>
        </p:spPr>
        <p:txBody>
          <a:bodyPr lIns="365760" rIns="457200" anchor="ctr"/>
          <a:lstStyle>
            <a:lvl1pPr marL="0" indent="0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©2018 Discover Financial Services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511D8F-F2C8-4518-BEF3-040CE487A43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10912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Full Photo,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pic>
        <p:nvPicPr>
          <p:cNvPr id="6" name="Picture 14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" y="-41275"/>
            <a:ext cx="1982787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>
          <a:xfrm>
            <a:off x="1984375" y="173038"/>
            <a:ext cx="0" cy="2555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791200" y="2510367"/>
            <a:ext cx="3352800" cy="2438400"/>
          </a:xfrm>
          <a:solidFill>
            <a:schemeClr val="tx1"/>
          </a:solidFill>
        </p:spPr>
        <p:txBody>
          <a:bodyPr lIns="365760" rIns="457200" anchor="ctr"/>
          <a:lstStyle>
            <a:lvl1pPr marL="0" indent="0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©2018 Discover Financial Services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4143A1-C6AD-4D37-9395-6162AD05E13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05962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Circles 1, 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6237288"/>
            <a:ext cx="1571625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29917"/>
            <a:ext cx="8229600" cy="934688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61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ircles, 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12733"/>
          <a:stretch>
            <a:fillRect/>
          </a:stretch>
        </p:blipFill>
        <p:spPr bwMode="auto">
          <a:xfrm>
            <a:off x="0" y="0"/>
            <a:ext cx="9144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5" y="6413500"/>
            <a:ext cx="1398588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55904"/>
            <a:ext cx="8229600" cy="934688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©2018 Discover Financial Services</a:t>
            </a:r>
          </a:p>
        </p:txBody>
      </p:sp>
    </p:spTree>
    <p:extLst>
      <p:ext uri="{BB962C8B-B14F-4D97-AF65-F5344CB8AC3E}">
        <p14:creationId xmlns:p14="http://schemas.microsoft.com/office/powerpoint/2010/main" val="1283120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2901"/>
            <a:ext cx="7886700" cy="685800"/>
          </a:xfrm>
        </p:spPr>
        <p:txBody>
          <a:bodyPr>
            <a:normAutofit/>
          </a:bodyPr>
          <a:lstStyle>
            <a:lvl1pPr algn="l">
              <a:defRPr sz="2100" b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7684713C-7C43-4109-A11E-24935897F124}" type="datetime1">
              <a:rPr lang="en-US">
                <a:solidFill>
                  <a:srgbClr val="474747"/>
                </a:solidFill>
              </a:rPr>
              <a:pPr>
                <a:defRPr/>
              </a:pPr>
              <a:t>6/28/18</a:t>
            </a:fld>
            <a:endParaRPr lang="en-US">
              <a:solidFill>
                <a:srgbClr val="474747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9272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Two Line Headline, Content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800600" y="2911475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5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10" name="Picture 16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" name="Straight Connector 13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hart Placeholder 12"/>
          <p:cNvSpPr>
            <a:spLocks noGrp="1"/>
          </p:cNvSpPr>
          <p:nvPr>
            <p:ph type="chart" sz="quarter" idx="16"/>
          </p:nvPr>
        </p:nvSpPr>
        <p:spPr>
          <a:xfrm>
            <a:off x="4800600" y="2957126"/>
            <a:ext cx="3886200" cy="3287041"/>
          </a:xfrm>
        </p:spPr>
        <p:txBody>
          <a:bodyPr lIns="91440" tIns="731520" bIns="91440" rtlCol="0">
            <a:noAutofit/>
          </a:bodyPr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800600" y="2516929"/>
            <a:ext cx="3886200" cy="347472"/>
          </a:xfrm>
          <a:noFill/>
        </p:spPr>
        <p:txBody>
          <a:bodyPr rIns="0"/>
          <a:lstStyle>
            <a:lvl1pPr marL="0" indent="0" algn="l" defTabSz="685766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6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457200" y="2516931"/>
            <a:ext cx="3886200" cy="3727237"/>
          </a:xfrm>
        </p:spPr>
        <p:txBody>
          <a:bodyPr>
            <a:noAutofit/>
          </a:bodyPr>
          <a:lstStyle>
            <a:lvl1pPr marL="182876" indent="-182876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charset="0"/>
              <a:buChar char="•"/>
              <a:defRPr sz="1800" baseline="0"/>
            </a:lvl1pPr>
            <a:lvl2pPr marL="457189" indent="-228594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.AppleSystemUIFont" charset="-120"/>
              <a:buChar char="–"/>
              <a:defRPr sz="1600" baseline="0"/>
            </a:lvl2pPr>
            <a:lvl3pPr marL="685783" indent="-228594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Courier New" charset="0"/>
              <a:buChar char="o"/>
              <a:defRPr sz="14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C2788D-4E19-4B75-A115-B1BD6F540F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12497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, 2 Line Headlin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1">
              <a:solidFill>
                <a:srgbClr val="FFFFFF"/>
              </a:solidFill>
            </a:endParaRPr>
          </a:p>
        </p:txBody>
      </p:sp>
      <p:pic>
        <p:nvPicPr>
          <p:cNvPr id="7" name="Picture 13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6350"/>
            <a:ext cx="127952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 userDrawn="1"/>
        </p:nvCxnSpPr>
        <p:spPr>
          <a:xfrm>
            <a:off x="1585913" y="173038"/>
            <a:ext cx="0" cy="2555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6048"/>
            <a:ext cx="5334000" cy="975360"/>
          </a:xfrm>
        </p:spPr>
        <p:txBody>
          <a:bodyPr>
            <a:noAutofit/>
          </a:bodyPr>
          <a:lstStyle>
            <a:lvl1pPr>
              <a:lnSpc>
                <a:spcPts val="28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748090" y="34545"/>
            <a:ext cx="3795712" cy="404284"/>
          </a:xfrm>
        </p:spPr>
        <p:txBody>
          <a:bodyPr rIns="0" anchor="b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2510367"/>
            <a:ext cx="5791200" cy="3733800"/>
          </a:xfrm>
        </p:spPr>
        <p:txBody>
          <a:bodyPr>
            <a:noAutofit/>
          </a:bodyPr>
          <a:lstStyle>
            <a:lvl1pPr marL="182880" indent="-182880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baseline="0"/>
            </a:lvl1pPr>
            <a:lvl2pPr marL="457200" indent="-228600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CambriaMath" charset="0"/>
              <a:buChar char="⎯"/>
              <a:defRPr sz="1800"/>
            </a:lvl2pPr>
            <a:lvl3pPr marL="685800" indent="-22860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buFont typeface="Courier New" charset="0"/>
              <a:buChar char="o"/>
              <a:defRPr sz="16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88669-BC1C-49D0-8DBE-C5B2AA572A44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02845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A28AEAC1-601B-3E44-8C89-9C870B7C6772}" type="datetimeFigureOut">
              <a:rPr lang="en-US">
                <a:solidFill>
                  <a:srgbClr val="474747"/>
                </a:solidFill>
              </a:rPr>
              <a:pPr>
                <a:defRPr/>
              </a:pPr>
              <a:t>6/28/18</a:t>
            </a:fld>
            <a:endParaRPr lang="en-US">
              <a:solidFill>
                <a:srgbClr val="47474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74747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C23D00-ACC8-469A-9511-A4150898C677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52913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 Header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3757"/>
            <a:ext cx="1280160" cy="47066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5690"/>
            <a:ext cx="1280160" cy="62097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585850" y="172551"/>
            <a:ext cx="1" cy="256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</p:spTree>
    <p:extLst>
      <p:ext uri="{BB962C8B-B14F-4D97-AF65-F5344CB8AC3E}">
        <p14:creationId xmlns:p14="http://schemas.microsoft.com/office/powerpoint/2010/main" val="197340249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ue, 2 Line Headlin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3757"/>
            <a:ext cx="1280160" cy="47066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1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5690"/>
            <a:ext cx="1280160" cy="620979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1585850" y="172551"/>
            <a:ext cx="1" cy="256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46048"/>
            <a:ext cx="5334000" cy="975360"/>
          </a:xfrm>
        </p:spPr>
        <p:txBody>
          <a:bodyPr>
            <a:noAutofit/>
          </a:bodyPr>
          <a:lstStyle>
            <a:lvl1pPr>
              <a:lnSpc>
                <a:spcPts val="28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Headlines are Arial 26pt with 28pt line spacing and set in title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510367"/>
            <a:ext cx="5791200" cy="3733800"/>
          </a:xfrm>
        </p:spPr>
        <p:txBody>
          <a:bodyPr>
            <a:noAutofit/>
          </a:bodyPr>
          <a:lstStyle>
            <a:lvl1pPr marL="182880" indent="-182880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baseline="0"/>
            </a:lvl1pPr>
            <a:lvl2pPr marL="457200" indent="-228600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CambriaMath" charset="0"/>
              <a:buChar char="⎯"/>
              <a:defRPr sz="1800"/>
            </a:lvl2pPr>
            <a:lvl3pPr marL="685800" indent="-22860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buFont typeface="Courier New" charset="0"/>
              <a:buChar char="o"/>
              <a:defRPr sz="1600" baseline="0"/>
            </a:lvl3pPr>
          </a:lstStyle>
          <a:p>
            <a:pPr lvl="0"/>
            <a:r>
              <a:rPr lang="en-US"/>
              <a:t>Bullet point information is Arial 20pt, with 24pt line spacing and 10pt space after</a:t>
            </a:r>
          </a:p>
          <a:p>
            <a:pPr lvl="1"/>
            <a:r>
              <a:rPr lang="en-US"/>
              <a:t>Second level bullet points are Arial 18pt with 21pt line spacing and 9pt space after</a:t>
            </a:r>
          </a:p>
          <a:p>
            <a:pPr lvl="2"/>
            <a:r>
              <a:rPr lang="en-US"/>
              <a:t>Third level bullets are 16pt with 20pt line spacing and 8pt space after</a:t>
            </a:r>
          </a:p>
        </p:txBody>
      </p:sp>
    </p:spTree>
    <p:extLst>
      <p:ext uri="{BB962C8B-B14F-4D97-AF65-F5344CB8AC3E}">
        <p14:creationId xmlns:p14="http://schemas.microsoft.com/office/powerpoint/2010/main" val="76673036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ue, 2 Line Headlin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3757"/>
            <a:ext cx="1280160" cy="47066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1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5690"/>
            <a:ext cx="1280160" cy="620979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1585850" y="172551"/>
            <a:ext cx="1" cy="256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46048"/>
            <a:ext cx="5334000" cy="975360"/>
          </a:xfrm>
        </p:spPr>
        <p:txBody>
          <a:bodyPr>
            <a:noAutofit/>
          </a:bodyPr>
          <a:lstStyle>
            <a:lvl1pPr>
              <a:lnSpc>
                <a:spcPts val="28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Headlines are Arial 26pt with 28pt line spacing and set in title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510367"/>
            <a:ext cx="5791200" cy="3733800"/>
          </a:xfrm>
        </p:spPr>
        <p:txBody>
          <a:bodyPr>
            <a:noAutofit/>
          </a:bodyPr>
          <a:lstStyle>
            <a:lvl1pPr marL="182880" indent="-182880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baseline="0"/>
            </a:lvl1pPr>
            <a:lvl2pPr marL="457200" indent="-228600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CambriaMath" charset="0"/>
              <a:buChar char="⎯"/>
              <a:defRPr sz="1800"/>
            </a:lvl2pPr>
            <a:lvl3pPr marL="685800" indent="-22860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buFont typeface="Courier New" charset="0"/>
              <a:buChar char="o"/>
              <a:defRPr sz="1600" baseline="0"/>
            </a:lvl3pPr>
          </a:lstStyle>
          <a:p>
            <a:pPr lvl="0"/>
            <a:r>
              <a:rPr lang="en-US"/>
              <a:t>Bullet point information is Arial 20pt, with 24pt line spacing and 10pt space after</a:t>
            </a:r>
          </a:p>
          <a:p>
            <a:pPr lvl="1"/>
            <a:r>
              <a:rPr lang="en-US"/>
              <a:t>Second level bullet points are Arial 18pt with 21pt line spacing and 9pt space after</a:t>
            </a:r>
          </a:p>
          <a:p>
            <a:pPr lvl="2"/>
            <a:r>
              <a:rPr lang="en-US"/>
              <a:t>Third level bullets are 16pt with 20pt line spacing and 8pt space after</a:t>
            </a:r>
          </a:p>
        </p:txBody>
      </p:sp>
    </p:spTree>
    <p:extLst>
      <p:ext uri="{BB962C8B-B14F-4D97-AF65-F5344CB8AC3E}">
        <p14:creationId xmlns:p14="http://schemas.microsoft.com/office/powerpoint/2010/main" val="213406417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ue, 2 Line Headlin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3757"/>
            <a:ext cx="1280160" cy="47066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1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5690"/>
            <a:ext cx="1280160" cy="620979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1585850" y="172551"/>
            <a:ext cx="1" cy="256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46048"/>
            <a:ext cx="5334000" cy="975360"/>
          </a:xfrm>
        </p:spPr>
        <p:txBody>
          <a:bodyPr>
            <a:noAutofit/>
          </a:bodyPr>
          <a:lstStyle>
            <a:lvl1pPr>
              <a:lnSpc>
                <a:spcPts val="28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Headlines are Arial 26pt with 28pt line spacing and set in title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510367"/>
            <a:ext cx="5791200" cy="3733800"/>
          </a:xfrm>
        </p:spPr>
        <p:txBody>
          <a:bodyPr>
            <a:noAutofit/>
          </a:bodyPr>
          <a:lstStyle>
            <a:lvl1pPr marL="182880" indent="-182880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baseline="0"/>
            </a:lvl1pPr>
            <a:lvl2pPr marL="457200" indent="-228600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CambriaMath" charset="0"/>
              <a:buChar char="⎯"/>
              <a:defRPr sz="1800"/>
            </a:lvl2pPr>
            <a:lvl3pPr marL="685800" indent="-22860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buFont typeface="Courier New" charset="0"/>
              <a:buChar char="o"/>
              <a:defRPr sz="1600" baseline="0"/>
            </a:lvl3pPr>
          </a:lstStyle>
          <a:p>
            <a:pPr lvl="0"/>
            <a:r>
              <a:rPr lang="en-US"/>
              <a:t>Bullet point information is Arial 20pt, with 24pt line spacing and 10pt space after</a:t>
            </a:r>
          </a:p>
          <a:p>
            <a:pPr lvl="1"/>
            <a:r>
              <a:rPr lang="en-US"/>
              <a:t>Second level bullet points are Arial 18pt with 21pt line spacing and 9pt space after</a:t>
            </a:r>
          </a:p>
          <a:p>
            <a:pPr lvl="2"/>
            <a:r>
              <a:rPr lang="en-US"/>
              <a:t>Third level bullets are 16pt with 20pt line spacing and 8pt space after</a:t>
            </a:r>
          </a:p>
        </p:txBody>
      </p:sp>
    </p:spTree>
    <p:extLst>
      <p:ext uri="{BB962C8B-B14F-4D97-AF65-F5344CB8AC3E}">
        <p14:creationId xmlns:p14="http://schemas.microsoft.com/office/powerpoint/2010/main" val="625686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 Line Headline,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7200" y="2428875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600" y="2428875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0432"/>
            <a:ext cx="8229600" cy="836952"/>
          </a:xfrm>
        </p:spPr>
        <p:txBody>
          <a:bodyPr/>
          <a:lstStyle>
            <a:lvl1pPr>
              <a:lnSpc>
                <a:spcPts val="2800"/>
              </a:lnSpc>
              <a:defRPr sz="2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2025311"/>
            <a:ext cx="3886200" cy="347472"/>
          </a:xfrm>
          <a:noFill/>
        </p:spPr>
        <p:txBody>
          <a:bodyPr rIns="0"/>
          <a:lstStyle>
            <a:lvl1pPr marL="0" indent="0" algn="l" defTabSz="685766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4800600" y="2025311"/>
            <a:ext cx="3886200" cy="347472"/>
          </a:xfrm>
          <a:noFill/>
        </p:spPr>
        <p:txBody>
          <a:bodyPr rIns="0"/>
          <a:lstStyle>
            <a:lvl1pPr marL="0" indent="0" algn="l" defTabSz="685766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hart Placeholder 7"/>
          <p:cNvSpPr>
            <a:spLocks noGrp="1"/>
          </p:cNvSpPr>
          <p:nvPr>
            <p:ph type="chart" sz="quarter" idx="19"/>
          </p:nvPr>
        </p:nvSpPr>
        <p:spPr>
          <a:xfrm>
            <a:off x="457200" y="2771287"/>
            <a:ext cx="3886200" cy="3472880"/>
          </a:xfrm>
        </p:spPr>
        <p:txBody>
          <a:bodyPr tIns="914400" rtlCol="0">
            <a:noAutofit/>
          </a:bodyPr>
          <a:lstStyle>
            <a:lvl1pPr marL="0" indent="0" algn="ctr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5" name="Chart Placeholder 11"/>
          <p:cNvSpPr>
            <a:spLocks noGrp="1"/>
          </p:cNvSpPr>
          <p:nvPr>
            <p:ph type="chart" sz="quarter" idx="20"/>
          </p:nvPr>
        </p:nvSpPr>
        <p:spPr>
          <a:xfrm>
            <a:off x="4800600" y="2771287"/>
            <a:ext cx="3886200" cy="3472880"/>
          </a:xfrm>
        </p:spPr>
        <p:txBody>
          <a:bodyPr tIns="914400" rtlCol="0">
            <a:noAutofit/>
          </a:bodyPr>
          <a:lstStyle>
            <a:lvl1pPr marL="0" indent="0" algn="ctr" defTabSz="685766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1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90549-88C9-4658-9550-F291CA1FDB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01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 Line Headline,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2428875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800600" y="2428875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6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12" name="Picture 17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" name="Straight Connector 13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0432"/>
            <a:ext cx="8229600" cy="836952"/>
          </a:xfrm>
        </p:spPr>
        <p:txBody>
          <a:bodyPr/>
          <a:lstStyle>
            <a:lvl1pPr>
              <a:lnSpc>
                <a:spcPts val="2800"/>
              </a:lnSpc>
              <a:defRPr sz="2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2025311"/>
            <a:ext cx="3886200" cy="347472"/>
          </a:xfrm>
          <a:noFill/>
        </p:spPr>
        <p:txBody>
          <a:bodyPr rIns="0"/>
          <a:lstStyle>
            <a:lvl1pPr marL="0" indent="0" algn="l" defTabSz="685766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4800600" y="2025311"/>
            <a:ext cx="3886200" cy="347472"/>
          </a:xfrm>
          <a:noFill/>
        </p:spPr>
        <p:txBody>
          <a:bodyPr rIns="0"/>
          <a:lstStyle>
            <a:lvl1pPr marL="0" indent="0" algn="l" defTabSz="685766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hart Placeholder 7"/>
          <p:cNvSpPr>
            <a:spLocks noGrp="1"/>
          </p:cNvSpPr>
          <p:nvPr>
            <p:ph type="chart" sz="quarter" idx="19"/>
          </p:nvPr>
        </p:nvSpPr>
        <p:spPr>
          <a:xfrm>
            <a:off x="457200" y="2771287"/>
            <a:ext cx="3886200" cy="3472880"/>
          </a:xfrm>
        </p:spPr>
        <p:txBody>
          <a:bodyPr tIns="914400" rtlCol="0">
            <a:noAutofit/>
          </a:bodyPr>
          <a:lstStyle>
            <a:lvl1pPr marL="0" indent="0" algn="ctr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5" name="Chart Placeholder 11"/>
          <p:cNvSpPr>
            <a:spLocks noGrp="1"/>
          </p:cNvSpPr>
          <p:nvPr>
            <p:ph type="chart" sz="quarter" idx="20"/>
          </p:nvPr>
        </p:nvSpPr>
        <p:spPr>
          <a:xfrm>
            <a:off x="4800600" y="2771287"/>
            <a:ext cx="3886200" cy="3472880"/>
          </a:xfrm>
        </p:spPr>
        <p:txBody>
          <a:bodyPr tIns="914400" rtlCol="0">
            <a:noAutofit/>
          </a:bodyPr>
          <a:lstStyle>
            <a:lvl1pPr marL="0" indent="0" algn="ctr" defTabSz="685766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1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1D91B9-8F4A-47C6-AE45-EF5F54EA0F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251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 Line Headline, 4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457200" y="2012950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800600" y="2012950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57200" y="4440238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800600" y="4430713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457200" y="1011938"/>
            <a:ext cx="8229600" cy="774700"/>
          </a:xfrm>
        </p:spPr>
        <p:txBody>
          <a:bodyPr/>
          <a:lstStyle>
            <a:lvl1pPr>
              <a:lnSpc>
                <a:spcPts val="2600"/>
              </a:lnSpc>
              <a:defRPr sz="2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Chart Placeholder 7"/>
          <p:cNvSpPr>
            <a:spLocks noGrp="1"/>
          </p:cNvSpPr>
          <p:nvPr>
            <p:ph type="chart" sz="quarter" idx="19"/>
          </p:nvPr>
        </p:nvSpPr>
        <p:spPr>
          <a:xfrm>
            <a:off x="457200" y="2023535"/>
            <a:ext cx="3886200" cy="1405471"/>
          </a:xfrm>
        </p:spPr>
        <p:txBody>
          <a:bodyPr tIns="91440" rIns="0" rtlCol="0">
            <a:noAutofit/>
          </a:bodyPr>
          <a:lstStyle>
            <a:lvl1pPr marL="0" indent="0" algn="ctr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57200" y="1609572"/>
            <a:ext cx="3886200" cy="347472"/>
          </a:xfrm>
          <a:noFill/>
        </p:spPr>
        <p:txBody>
          <a:bodyPr rIns="0" anchor="b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Chart Placeholder 7"/>
          <p:cNvSpPr>
            <a:spLocks noGrp="1"/>
          </p:cNvSpPr>
          <p:nvPr>
            <p:ph type="chart" sz="quarter" idx="27"/>
          </p:nvPr>
        </p:nvSpPr>
        <p:spPr>
          <a:xfrm>
            <a:off x="4800600" y="2023535"/>
            <a:ext cx="3886200" cy="1405471"/>
          </a:xfrm>
        </p:spPr>
        <p:txBody>
          <a:bodyPr tIns="91440" rIns="0" rtlCol="0">
            <a:noAutofit/>
          </a:bodyPr>
          <a:lstStyle>
            <a:lvl1pPr marL="0" indent="0" algn="ctr" defTabSz="685766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1" name="Chart Placeholder 7"/>
          <p:cNvSpPr>
            <a:spLocks noGrp="1"/>
          </p:cNvSpPr>
          <p:nvPr>
            <p:ph type="chart" sz="quarter" idx="28"/>
          </p:nvPr>
        </p:nvSpPr>
        <p:spPr>
          <a:xfrm>
            <a:off x="457200" y="4436103"/>
            <a:ext cx="3886200" cy="1405471"/>
          </a:xfrm>
        </p:spPr>
        <p:txBody>
          <a:bodyPr tIns="91440" rIns="0" rtlCol="0">
            <a:noAutofit/>
          </a:bodyPr>
          <a:lstStyle>
            <a:lvl1pPr marL="0" indent="0" algn="ctr" defTabSz="685766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4" name="Chart Placeholder 7"/>
          <p:cNvSpPr>
            <a:spLocks noGrp="1"/>
          </p:cNvSpPr>
          <p:nvPr>
            <p:ph type="chart" sz="quarter" idx="31"/>
          </p:nvPr>
        </p:nvSpPr>
        <p:spPr>
          <a:xfrm>
            <a:off x="4800600" y="4436103"/>
            <a:ext cx="3886200" cy="1405471"/>
          </a:xfrm>
        </p:spPr>
        <p:txBody>
          <a:bodyPr tIns="91440" rIns="0" rtlCol="0">
            <a:noAutofit/>
          </a:bodyPr>
          <a:lstStyle>
            <a:lvl1pPr marL="0" indent="0" algn="ctr" defTabSz="685766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800600" y="1609572"/>
            <a:ext cx="3886200" cy="347472"/>
          </a:xfrm>
          <a:noFill/>
        </p:spPr>
        <p:txBody>
          <a:bodyPr rIns="0" anchor="b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800600" y="4036484"/>
            <a:ext cx="3886200" cy="347472"/>
          </a:xfrm>
          <a:noFill/>
        </p:spPr>
        <p:txBody>
          <a:bodyPr rIns="0" anchor="b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57200" y="4036484"/>
            <a:ext cx="3886200" cy="347472"/>
          </a:xfrm>
          <a:noFill/>
        </p:spPr>
        <p:txBody>
          <a:bodyPr rIns="0" anchor="b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7FB343-FE10-4356-9C7E-D430B72D2D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592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 Line Headline, 4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2012950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800600" y="2012950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457200" y="4440238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800600" y="4430713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20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18" name="Picture 21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457200" y="1011938"/>
            <a:ext cx="8229600" cy="774700"/>
          </a:xfrm>
        </p:spPr>
        <p:txBody>
          <a:bodyPr/>
          <a:lstStyle>
            <a:lvl1pPr>
              <a:lnSpc>
                <a:spcPts val="2600"/>
              </a:lnSpc>
              <a:defRPr sz="24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Chart Placeholder 7"/>
          <p:cNvSpPr>
            <a:spLocks noGrp="1"/>
          </p:cNvSpPr>
          <p:nvPr>
            <p:ph type="chart" sz="quarter" idx="19"/>
          </p:nvPr>
        </p:nvSpPr>
        <p:spPr>
          <a:xfrm>
            <a:off x="457200" y="2023535"/>
            <a:ext cx="3886200" cy="1405471"/>
          </a:xfrm>
        </p:spPr>
        <p:txBody>
          <a:bodyPr tIns="91440" rIns="0" rtlCol="0">
            <a:noAutofit/>
          </a:bodyPr>
          <a:lstStyle>
            <a:lvl1pPr marL="0" indent="0" algn="ctr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57200" y="1609572"/>
            <a:ext cx="3886200" cy="347472"/>
          </a:xfrm>
          <a:noFill/>
        </p:spPr>
        <p:txBody>
          <a:bodyPr rIns="0" anchor="b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Chart Placeholder 7"/>
          <p:cNvSpPr>
            <a:spLocks noGrp="1"/>
          </p:cNvSpPr>
          <p:nvPr>
            <p:ph type="chart" sz="quarter" idx="27"/>
          </p:nvPr>
        </p:nvSpPr>
        <p:spPr>
          <a:xfrm>
            <a:off x="4800600" y="2023535"/>
            <a:ext cx="3886200" cy="1405471"/>
          </a:xfrm>
        </p:spPr>
        <p:txBody>
          <a:bodyPr tIns="91440" rIns="0" rtlCol="0">
            <a:noAutofit/>
          </a:bodyPr>
          <a:lstStyle>
            <a:lvl1pPr marL="0" indent="0" algn="ctr" defTabSz="685766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1" name="Chart Placeholder 7"/>
          <p:cNvSpPr>
            <a:spLocks noGrp="1"/>
          </p:cNvSpPr>
          <p:nvPr>
            <p:ph type="chart" sz="quarter" idx="28"/>
          </p:nvPr>
        </p:nvSpPr>
        <p:spPr>
          <a:xfrm>
            <a:off x="457200" y="4436103"/>
            <a:ext cx="3886200" cy="1405471"/>
          </a:xfrm>
        </p:spPr>
        <p:txBody>
          <a:bodyPr tIns="91440" rIns="0" rtlCol="0">
            <a:noAutofit/>
          </a:bodyPr>
          <a:lstStyle>
            <a:lvl1pPr marL="0" indent="0" algn="ctr" defTabSz="685766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4" name="Chart Placeholder 7"/>
          <p:cNvSpPr>
            <a:spLocks noGrp="1"/>
          </p:cNvSpPr>
          <p:nvPr>
            <p:ph type="chart" sz="quarter" idx="31"/>
          </p:nvPr>
        </p:nvSpPr>
        <p:spPr>
          <a:xfrm>
            <a:off x="4800600" y="4436103"/>
            <a:ext cx="3886200" cy="1405471"/>
          </a:xfrm>
        </p:spPr>
        <p:txBody>
          <a:bodyPr tIns="91440" rIns="0" rtlCol="0">
            <a:noAutofit/>
          </a:bodyPr>
          <a:lstStyle>
            <a:lvl1pPr marL="0" indent="0" algn="ctr" defTabSz="685766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800600" y="1609572"/>
            <a:ext cx="3886200" cy="347472"/>
          </a:xfrm>
          <a:noFill/>
        </p:spPr>
        <p:txBody>
          <a:bodyPr rIns="0" anchor="b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800600" y="4036484"/>
            <a:ext cx="3886200" cy="347472"/>
          </a:xfrm>
          <a:noFill/>
        </p:spPr>
        <p:txBody>
          <a:bodyPr rIns="0" anchor="b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57200" y="4036484"/>
            <a:ext cx="3886200" cy="347472"/>
          </a:xfrm>
          <a:noFill/>
        </p:spPr>
        <p:txBody>
          <a:bodyPr rIns="0" anchor="b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ooter Placeholder 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F36FEA-5AD6-40FB-BD68-56EDD941D2A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Circles 2,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135313"/>
            <a:ext cx="18288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1"/>
          <p:cNvSpPr>
            <a:spLocks noGrp="1"/>
          </p:cNvSpPr>
          <p:nvPr>
            <p:ph type="title"/>
          </p:nvPr>
        </p:nvSpPr>
        <p:spPr>
          <a:xfrm>
            <a:off x="2286000" y="3977640"/>
            <a:ext cx="6400800" cy="1148255"/>
          </a:xfrm>
        </p:spPr>
        <p:txBody>
          <a:bodyPr>
            <a:noAutofit/>
          </a:bodyPr>
          <a:lstStyle>
            <a:lvl1pPr algn="r">
              <a:lnSpc>
                <a:spcPts val="36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0" y="5084064"/>
            <a:ext cx="4114800" cy="698180"/>
          </a:xfrm>
        </p:spPr>
        <p:txBody>
          <a:bodyPr rIns="0"/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7065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 Header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3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64836-784F-43E1-AC56-F70733BA5D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04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eader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grpSp>
        <p:nvGrpSpPr>
          <p:cNvPr id="4" name="Group 14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5" name="Picture 15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Straight Connector 5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C1E094-DBA9-4BAD-91D6-75F737A7F77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7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D50568-B98C-41C0-A1E4-C2CE8B702D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518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Circles 1,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6237288"/>
            <a:ext cx="1571625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1"/>
          <p:cNvSpPr>
            <a:spLocks noGrp="1"/>
          </p:cNvSpPr>
          <p:nvPr>
            <p:ph type="title"/>
          </p:nvPr>
        </p:nvSpPr>
        <p:spPr>
          <a:xfrm>
            <a:off x="457200" y="480860"/>
            <a:ext cx="8229600" cy="1148255"/>
          </a:xfrm>
        </p:spPr>
        <p:txBody>
          <a:bodyPr anchor="b">
            <a:noAutofit/>
          </a:bodyPr>
          <a:lstStyle>
            <a:lvl1pPr algn="r">
              <a:lnSpc>
                <a:spcPts val="3600"/>
              </a:lnSpc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895600" y="1793752"/>
            <a:ext cx="5791200" cy="1020233"/>
          </a:xfrm>
        </p:spPr>
        <p:txBody>
          <a:bodyPr rIns="0"/>
          <a:lstStyle>
            <a:lvl1pPr marL="0" indent="0" algn="r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</p:spTree>
    <p:extLst>
      <p:ext uri="{BB962C8B-B14F-4D97-AF65-F5344CB8AC3E}">
        <p14:creationId xmlns:p14="http://schemas.microsoft.com/office/powerpoint/2010/main" val="1988867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ircles,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12733"/>
          <a:stretch>
            <a:fillRect/>
          </a:stretch>
        </p:blipFill>
        <p:spPr bwMode="auto">
          <a:xfrm>
            <a:off x="0" y="0"/>
            <a:ext cx="9144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5" y="6413500"/>
            <a:ext cx="1398588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1"/>
          <p:cNvSpPr>
            <a:spLocks noGrp="1"/>
          </p:cNvSpPr>
          <p:nvPr>
            <p:ph type="title"/>
          </p:nvPr>
        </p:nvSpPr>
        <p:spPr>
          <a:xfrm>
            <a:off x="457200" y="566737"/>
            <a:ext cx="8229600" cy="1148255"/>
          </a:xfrm>
        </p:spPr>
        <p:txBody>
          <a:bodyPr anchor="b">
            <a:noAutofit/>
          </a:bodyPr>
          <a:lstStyle>
            <a:lvl1pPr algn="r">
              <a:lnSpc>
                <a:spcPts val="320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895600" y="1879629"/>
            <a:ext cx="5791200" cy="1020233"/>
          </a:xfrm>
        </p:spPr>
        <p:txBody>
          <a:bodyPr rIns="0"/>
          <a:lstStyle>
            <a:lvl1pPr marL="0" indent="0" algn="r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9820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Content, 1/3 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248400" y="609600"/>
            <a:ext cx="2895600" cy="6248400"/>
          </a:xfrm>
          <a:solidFill>
            <a:schemeClr val="bg2"/>
          </a:solidFill>
        </p:spPr>
        <p:txBody>
          <a:bodyPr lIns="457200" tIns="457200" rIns="457200" rtlCol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3" y="2510368"/>
            <a:ext cx="3886201" cy="37338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148390"/>
            <a:ext cx="5334000" cy="974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2B7254D-CE50-432E-BBB8-2C326280AD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2429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Content, 1/3 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grpSp>
        <p:nvGrpSpPr>
          <p:cNvPr id="7" name="Group 14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8" name="Picture 15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Connector 8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248400" y="609600"/>
            <a:ext cx="2895600" cy="6248400"/>
          </a:xfrm>
          <a:solidFill>
            <a:schemeClr val="bg2"/>
          </a:solidFill>
        </p:spPr>
        <p:txBody>
          <a:bodyPr lIns="457200" tIns="457200" rIns="457200" rtlCol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3" y="2510368"/>
            <a:ext cx="3886201" cy="37338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148390"/>
            <a:ext cx="5334000" cy="97411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9B13C15-65C9-490A-BF77-3AE9C008345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377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/3 Photo Left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0" y="609600"/>
            <a:ext cx="2895600" cy="6248400"/>
          </a:xfrm>
          <a:solidFill>
            <a:schemeClr val="bg2"/>
          </a:solidFill>
        </p:spPr>
        <p:txBody>
          <a:bodyPr lIns="457200" tIns="457200" rIns="457200" rtlCol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3352803" y="2438400"/>
            <a:ext cx="5333999" cy="37338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352800" y="609601"/>
            <a:ext cx="5334000" cy="1506747"/>
          </a:xfrm>
        </p:spPr>
        <p:txBody>
          <a:bodyPr>
            <a:noAutofit/>
          </a:bodyPr>
          <a:lstStyle>
            <a:lvl1pPr>
              <a:defRPr sz="2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09788A3-A2C8-48DD-9881-DCDEC51122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471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/3 Photo Left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grpSp>
        <p:nvGrpSpPr>
          <p:cNvPr id="7" name="Group 14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8" name="Picture 15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Connector 8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0" y="609600"/>
            <a:ext cx="2895600" cy="6248400"/>
          </a:xfrm>
          <a:solidFill>
            <a:schemeClr val="bg2"/>
          </a:solidFill>
        </p:spPr>
        <p:txBody>
          <a:bodyPr lIns="457200" tIns="457200" rIns="457200" rtlCol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3352803" y="2438400"/>
            <a:ext cx="5333999" cy="37338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352800" y="609601"/>
            <a:ext cx="5334000" cy="1506747"/>
          </a:xfrm>
        </p:spPr>
        <p:txBody>
          <a:bodyPr>
            <a:noAutofit/>
          </a:bodyPr>
          <a:lstStyle>
            <a:lvl1pPr>
              <a:defRPr sz="2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06242E6-DF0D-4F38-8C67-F6708349A0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21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/2 Photo on Left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0" y="609600"/>
            <a:ext cx="4343400" cy="6248400"/>
          </a:xfrm>
          <a:solidFill>
            <a:schemeClr val="bg2"/>
          </a:solidFill>
        </p:spPr>
        <p:txBody>
          <a:bodyPr lIns="457200" tIns="457200" rIns="457200" rtlCol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800603" y="2438400"/>
            <a:ext cx="3886199" cy="37338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4800600" y="609601"/>
            <a:ext cx="3886200" cy="1506747"/>
          </a:xfrm>
        </p:spPr>
        <p:txBody>
          <a:bodyPr>
            <a:noAutofit/>
          </a:bodyPr>
          <a:lstStyle>
            <a:lvl1pPr>
              <a:defRPr sz="2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555303-1E2F-4386-ADE0-ED13C2EF3B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11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ircles,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135313"/>
            <a:ext cx="18288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1"/>
          <p:cNvSpPr>
            <a:spLocks noGrp="1"/>
          </p:cNvSpPr>
          <p:nvPr>
            <p:ph type="title"/>
          </p:nvPr>
        </p:nvSpPr>
        <p:spPr>
          <a:xfrm>
            <a:off x="2286000" y="3977640"/>
            <a:ext cx="6400800" cy="1148255"/>
          </a:xfrm>
        </p:spPr>
        <p:txBody>
          <a:bodyPr>
            <a:noAutofit/>
          </a:bodyPr>
          <a:lstStyle>
            <a:lvl1pPr algn="r">
              <a:lnSpc>
                <a:spcPts val="36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0" y="5084064"/>
            <a:ext cx="4114800" cy="698180"/>
          </a:xfrm>
        </p:spPr>
        <p:txBody>
          <a:bodyPr rIns="0"/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1465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/2 Photo on Left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grpSp>
        <p:nvGrpSpPr>
          <p:cNvPr id="7" name="Group 14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8" name="Picture 15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Connector 8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0" y="609600"/>
            <a:ext cx="4343400" cy="6248400"/>
          </a:xfrm>
          <a:solidFill>
            <a:schemeClr val="bg2"/>
          </a:solidFill>
        </p:spPr>
        <p:txBody>
          <a:bodyPr lIns="457200" tIns="457200" rIns="457200" rtlCol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800603" y="2438400"/>
            <a:ext cx="3886199" cy="37338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4800600" y="609601"/>
            <a:ext cx="3886200" cy="1506747"/>
          </a:xfrm>
        </p:spPr>
        <p:txBody>
          <a:bodyPr>
            <a:noAutofit/>
          </a:bodyPr>
          <a:lstStyle>
            <a:lvl1pPr>
              <a:defRPr sz="2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15EFB-7FDA-4EF9-9923-284822C14C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292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2/3 Photo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0" y="609600"/>
            <a:ext cx="5791200" cy="6248400"/>
          </a:xfrm>
          <a:solidFill>
            <a:schemeClr val="bg2"/>
          </a:solidFill>
        </p:spPr>
        <p:txBody>
          <a:bodyPr lIns="1188720" tIns="914400" rIns="1188720" rtlCol="0">
            <a:normAutofit/>
          </a:bodyPr>
          <a:lstStyle>
            <a:lvl1pPr marL="0" marR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248400" y="1227667"/>
            <a:ext cx="2438400" cy="5016500"/>
          </a:xfrm>
        </p:spPr>
        <p:txBody>
          <a:bodyPr>
            <a:noAutofit/>
          </a:bodyPr>
          <a:lstStyle>
            <a:lvl1pPr marL="0" marR="0" indent="0" algn="l" defTabSz="685766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30ECF00-931B-4696-88F9-684CB7F42C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3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2/3 Photo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grpSp>
        <p:nvGrpSpPr>
          <p:cNvPr id="6" name="Group 14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7" name="Picture 15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Connector 8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0" y="609600"/>
            <a:ext cx="5791200" cy="6248400"/>
          </a:xfrm>
          <a:solidFill>
            <a:schemeClr val="bg2"/>
          </a:solidFill>
        </p:spPr>
        <p:txBody>
          <a:bodyPr lIns="1188720" tIns="914400" rIns="1188720" rtlCol="0">
            <a:normAutofit/>
          </a:bodyPr>
          <a:lstStyle>
            <a:lvl1pPr marL="0" marR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248400" y="1227667"/>
            <a:ext cx="2438400" cy="5016500"/>
          </a:xfrm>
        </p:spPr>
        <p:txBody>
          <a:bodyPr>
            <a:noAutofit/>
          </a:bodyPr>
          <a:lstStyle>
            <a:lvl1pPr marL="0" marR="0" indent="0" algn="l" defTabSz="685766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D36DB25-AE02-4848-B442-8BD62ACC5DD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881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Full Photo,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791200" y="2510367"/>
            <a:ext cx="3352800" cy="2438400"/>
          </a:xfrm>
          <a:solidFill>
            <a:schemeClr val="tx1"/>
          </a:solidFill>
        </p:spPr>
        <p:txBody>
          <a:bodyPr lIns="365760" rIns="457200" anchor="ctr"/>
          <a:lstStyle>
            <a:lvl1pPr marL="0" indent="0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C1F2D43-D75C-479D-962A-78EE2208D8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5515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Full Photo,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pic>
        <p:nvPicPr>
          <p:cNvPr id="6" name="Picture 14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" y="-41275"/>
            <a:ext cx="1982787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>
          <a:xfrm>
            <a:off x="1984375" y="173038"/>
            <a:ext cx="0" cy="2555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791200" y="2510367"/>
            <a:ext cx="3352800" cy="2438400"/>
          </a:xfrm>
          <a:solidFill>
            <a:schemeClr val="tx1"/>
          </a:solidFill>
        </p:spPr>
        <p:txBody>
          <a:bodyPr lIns="365760" rIns="457200" anchor="ctr"/>
          <a:lstStyle>
            <a:lvl1pPr marL="0" indent="0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2D128F9-CFFE-415F-895C-7EAA5CD157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229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Circles 1, 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6237288"/>
            <a:ext cx="1571625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29917"/>
            <a:ext cx="8229600" cy="934688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795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ircles, 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12733"/>
          <a:stretch>
            <a:fillRect/>
          </a:stretch>
        </p:blipFill>
        <p:spPr bwMode="auto">
          <a:xfrm>
            <a:off x="0" y="0"/>
            <a:ext cx="9144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5" y="6413500"/>
            <a:ext cx="1398588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55904"/>
            <a:ext cx="8229600" cy="934688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</p:spTree>
    <p:extLst>
      <p:ext uri="{BB962C8B-B14F-4D97-AF65-F5344CB8AC3E}">
        <p14:creationId xmlns:p14="http://schemas.microsoft.com/office/powerpoint/2010/main" val="1061253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2901"/>
            <a:ext cx="7886700" cy="685800"/>
          </a:xfrm>
        </p:spPr>
        <p:txBody>
          <a:bodyPr>
            <a:normAutofit/>
          </a:bodyPr>
          <a:lstStyle>
            <a:lvl1pPr algn="l">
              <a:defRPr sz="2100" b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F4D533A9-B67E-4824-92D6-3F6578FDC579}" type="datetime1">
              <a:rPr lang="en-US"/>
              <a:pPr>
                <a:defRPr/>
              </a:pPr>
              <a:t>6/28/18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676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Circles 1,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>
            <a:extLst>
              <a:ext uri="{FF2B5EF4-FFF2-40B4-BE49-F238E27FC236}">
                <a16:creationId xmlns:a16="http://schemas.microsoft.com/office/drawing/2014/main" xmlns="" id="{65DDC89F-4D9A-2D4A-9AA3-58CD6C2DE0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xmlns="" id="{71CDA650-DE87-6942-AB2F-DB0484B8B0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135313"/>
            <a:ext cx="18288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1"/>
          <p:cNvSpPr>
            <a:spLocks noGrp="1"/>
          </p:cNvSpPr>
          <p:nvPr>
            <p:ph type="title"/>
          </p:nvPr>
        </p:nvSpPr>
        <p:spPr>
          <a:xfrm>
            <a:off x="2286000" y="3977640"/>
            <a:ext cx="6400800" cy="1148255"/>
          </a:xfrm>
        </p:spPr>
        <p:txBody>
          <a:bodyPr>
            <a:noAutofit/>
          </a:bodyPr>
          <a:lstStyle>
            <a:lvl1pPr algn="r">
              <a:lnSpc>
                <a:spcPts val="36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0" y="5084064"/>
            <a:ext cx="4114800" cy="698180"/>
          </a:xfrm>
        </p:spPr>
        <p:txBody>
          <a:bodyPr rIns="0"/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948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Circles 2,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>
            <a:extLst>
              <a:ext uri="{FF2B5EF4-FFF2-40B4-BE49-F238E27FC236}">
                <a16:creationId xmlns:a16="http://schemas.microsoft.com/office/drawing/2014/main" xmlns="" id="{FDCC7D44-2D50-3A4B-8F0B-2171383F2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xmlns="" id="{944CAE7E-3918-054D-BF98-071D9D3F9B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135313"/>
            <a:ext cx="18288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1"/>
          <p:cNvSpPr>
            <a:spLocks noGrp="1"/>
          </p:cNvSpPr>
          <p:nvPr>
            <p:ph type="title"/>
          </p:nvPr>
        </p:nvSpPr>
        <p:spPr>
          <a:xfrm>
            <a:off x="2286000" y="3977640"/>
            <a:ext cx="6400800" cy="1148255"/>
          </a:xfrm>
        </p:spPr>
        <p:txBody>
          <a:bodyPr>
            <a:noAutofit/>
          </a:bodyPr>
          <a:lstStyle>
            <a:lvl1pPr algn="r">
              <a:lnSpc>
                <a:spcPts val="36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0" y="5084064"/>
            <a:ext cx="4114800" cy="698180"/>
          </a:xfrm>
        </p:spPr>
        <p:txBody>
          <a:bodyPr rIns="0"/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859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Content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 userDrawn="1"/>
        </p:nvSpPr>
        <p:spPr bwMode="auto">
          <a:xfrm>
            <a:off x="439738" y="1649413"/>
            <a:ext cx="245586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  <a:defRPr/>
            </a:pPr>
            <a:r>
              <a:rPr lang="en-US" altLang="en-US" sz="2600"/>
              <a:t>Agenda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2895600" y="2510367"/>
            <a:ext cx="5791200" cy="3733800"/>
          </a:xfrm>
        </p:spPr>
        <p:txBody>
          <a:bodyPr/>
          <a:lstStyle>
            <a:lvl1pPr marL="0" indent="0" algn="l">
              <a:lnSpc>
                <a:spcPts val="2000"/>
              </a:lnSpc>
              <a:spcAft>
                <a:spcPts val="800"/>
              </a:spcAft>
              <a:buNone/>
              <a:defRPr sz="1600" b="0" i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B2669-86F2-4E6E-8A8F-BE0F4E0E38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838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ircles,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>
            <a:extLst>
              <a:ext uri="{FF2B5EF4-FFF2-40B4-BE49-F238E27FC236}">
                <a16:creationId xmlns:a16="http://schemas.microsoft.com/office/drawing/2014/main" xmlns="" id="{A8539326-AE68-3344-9905-6DF37057C2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xmlns="" id="{B52D31FC-8E18-F440-B794-A4A5D913C9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135313"/>
            <a:ext cx="18288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1"/>
          <p:cNvSpPr>
            <a:spLocks noGrp="1"/>
          </p:cNvSpPr>
          <p:nvPr>
            <p:ph type="title"/>
          </p:nvPr>
        </p:nvSpPr>
        <p:spPr>
          <a:xfrm>
            <a:off x="2286000" y="3977640"/>
            <a:ext cx="6400800" cy="1148255"/>
          </a:xfrm>
        </p:spPr>
        <p:txBody>
          <a:bodyPr>
            <a:noAutofit/>
          </a:bodyPr>
          <a:lstStyle>
            <a:lvl1pPr algn="r">
              <a:lnSpc>
                <a:spcPts val="36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0" y="5084064"/>
            <a:ext cx="4114800" cy="698180"/>
          </a:xfrm>
        </p:spPr>
        <p:txBody>
          <a:bodyPr rIns="0"/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608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Content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>
            <a:extLst>
              <a:ext uri="{FF2B5EF4-FFF2-40B4-BE49-F238E27FC236}">
                <a16:creationId xmlns:a16="http://schemas.microsoft.com/office/drawing/2014/main" xmlns="" id="{57A1934E-2671-2A46-BEED-4D74182AB0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9738" y="1649413"/>
            <a:ext cx="245586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  <a:defRPr/>
            </a:pPr>
            <a:r>
              <a:rPr lang="en-US" altLang="en-US" sz="2600">
                <a:solidFill>
                  <a:srgbClr val="474747"/>
                </a:solidFill>
              </a:rPr>
              <a:t>Agenda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2895600" y="2510367"/>
            <a:ext cx="5791200" cy="3733800"/>
          </a:xfrm>
        </p:spPr>
        <p:txBody>
          <a:bodyPr/>
          <a:lstStyle>
            <a:lvl1pPr marL="0" indent="0" algn="l">
              <a:lnSpc>
                <a:spcPts val="2000"/>
              </a:lnSpc>
              <a:spcAft>
                <a:spcPts val="800"/>
              </a:spcAft>
              <a:buNone/>
              <a:defRPr sz="1600" b="0" i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xmlns="" id="{9B1D5D1E-17A0-FC4C-B336-D6121FD39F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xmlns="" id="{FC3194A8-5E59-5F44-BC9B-887578397A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C037A3-4B93-2F40-B618-27F6143CE5A1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8140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xmlns="" id="{95BC6646-73B8-0645-83E3-1DF583F5FA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BDB5063-9AE4-9745-859E-F5590B6B4EBB}"/>
              </a:ext>
            </a:extLst>
          </p:cNvPr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xmlns="" id="{7D0A63DC-7077-DD4F-B7AC-DCC4F30138E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9738" y="1649413"/>
            <a:ext cx="245586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  <a:defRPr/>
            </a:pPr>
            <a:r>
              <a:rPr lang="en-US" altLang="en-US" sz="2600">
                <a:solidFill>
                  <a:srgbClr val="FF6600"/>
                </a:solidFill>
              </a:rPr>
              <a:t>Agenda</a:t>
            </a:r>
          </a:p>
        </p:txBody>
      </p:sp>
      <p:grpSp>
        <p:nvGrpSpPr>
          <p:cNvPr id="6" name="Group 15">
            <a:extLst>
              <a:ext uri="{FF2B5EF4-FFF2-40B4-BE49-F238E27FC236}">
                <a16:creationId xmlns:a16="http://schemas.microsoft.com/office/drawing/2014/main" xmlns="" id="{FE277F35-ECCB-2247-958F-3C6FC0B285E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7" name="Picture 16">
              <a:extLst>
                <a:ext uri="{FF2B5EF4-FFF2-40B4-BE49-F238E27FC236}">
                  <a16:creationId xmlns:a16="http://schemas.microsoft.com/office/drawing/2014/main" xmlns="" id="{D05BE100-C51A-4242-A37F-D01C34BFF65D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27C6A665-CC80-C44F-87B6-FE5AF49B8074}"/>
                </a:ext>
              </a:extLst>
            </p:cNvPr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2895600" y="2510367"/>
            <a:ext cx="5791200" cy="3733800"/>
          </a:xfrm>
        </p:spPr>
        <p:txBody>
          <a:bodyPr/>
          <a:lstStyle>
            <a:lvl1pPr marL="0" indent="0" algn="l">
              <a:lnSpc>
                <a:spcPts val="2000"/>
              </a:lnSpc>
              <a:spcAft>
                <a:spcPts val="800"/>
              </a:spcAft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xmlns="" id="{01C8FA9A-1185-B64C-B122-54523EBD15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xmlns="" id="{C865762C-91B4-BA43-8386-63FBEA50EE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AADC03-32AE-6E4B-8CD9-A727F3D1377A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4086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2 Line Headlin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6048"/>
            <a:ext cx="5334000" cy="975360"/>
          </a:xfrm>
        </p:spPr>
        <p:txBody>
          <a:bodyPr>
            <a:noAutofit/>
          </a:bodyPr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2510367"/>
            <a:ext cx="5791200" cy="3733800"/>
          </a:xfrm>
        </p:spPr>
        <p:txBody>
          <a:bodyPr>
            <a:noAutofit/>
          </a:bodyPr>
          <a:lstStyle>
            <a:lvl1pPr marL="182876" indent="-182876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5"/>
              </a:buClr>
              <a:defRPr baseline="0"/>
            </a:lvl1pPr>
            <a:lvl2pPr marL="457189" indent="-228594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5"/>
              </a:buClr>
              <a:buFont typeface="CambriaMath" charset="0"/>
              <a:buChar char="⎯"/>
              <a:defRPr sz="1800"/>
            </a:lvl2pPr>
            <a:lvl3pPr marL="685783" indent="-228594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SzPct val="90000"/>
              <a:buFont typeface="Courier New" charset="0"/>
              <a:buChar char="o"/>
              <a:defRPr sz="16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7FD65557-4359-AF4D-B9D2-51C512C2C4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5" name="Slide Number Placeholder 11">
            <a:extLst>
              <a:ext uri="{FF2B5EF4-FFF2-40B4-BE49-F238E27FC236}">
                <a16:creationId xmlns:a16="http://schemas.microsoft.com/office/drawing/2014/main" xmlns="" id="{B657DECB-EAC1-5D42-8BB0-8CC646F0D4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94500-E961-894E-8FA7-5D7E4D3EA4BE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0883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2 Line Headlin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>
            <a:extLst>
              <a:ext uri="{FF2B5EF4-FFF2-40B4-BE49-F238E27FC236}">
                <a16:creationId xmlns:a16="http://schemas.microsoft.com/office/drawing/2014/main" xmlns="" id="{91C7885E-5053-1840-AEC9-EA35203FDF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6DFD600-41A0-6143-B7FF-60FD98755D24}"/>
              </a:ext>
            </a:extLst>
          </p:cNvPr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grpSp>
        <p:nvGrpSpPr>
          <p:cNvPr id="6" name="Group 14">
            <a:extLst>
              <a:ext uri="{FF2B5EF4-FFF2-40B4-BE49-F238E27FC236}">
                <a16:creationId xmlns:a16="http://schemas.microsoft.com/office/drawing/2014/main" xmlns="" id="{B7C2E880-AA3C-EE4C-99D1-D275EB035E5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7" name="Picture 15">
              <a:extLst>
                <a:ext uri="{FF2B5EF4-FFF2-40B4-BE49-F238E27FC236}">
                  <a16:creationId xmlns:a16="http://schemas.microsoft.com/office/drawing/2014/main" xmlns="" id="{3B50D236-1FC6-904F-A6E6-C3B4F6B28AAF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2ACED3FF-9802-0146-93EC-EAAB807EFA75}"/>
                </a:ext>
              </a:extLst>
            </p:cNvPr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6048"/>
            <a:ext cx="5334000" cy="975360"/>
          </a:xfrm>
        </p:spPr>
        <p:txBody>
          <a:bodyPr>
            <a:noAutofit/>
          </a:bodyPr>
          <a:lstStyle>
            <a:lvl1pPr>
              <a:lnSpc>
                <a:spcPts val="28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2510367"/>
            <a:ext cx="5791200" cy="3733800"/>
          </a:xfrm>
        </p:spPr>
        <p:txBody>
          <a:bodyPr>
            <a:noAutofit/>
          </a:bodyPr>
          <a:lstStyle>
            <a:lvl1pPr marL="182876" indent="-182876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baseline="0"/>
            </a:lvl1pPr>
            <a:lvl2pPr marL="457189" indent="-228594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CambriaMath" charset="0"/>
              <a:buChar char="⎯"/>
              <a:defRPr sz="1800"/>
            </a:lvl2pPr>
            <a:lvl3pPr marL="685783" indent="-228594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buFont typeface="Courier New" charset="0"/>
              <a:buChar char="o"/>
              <a:defRPr sz="16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xmlns="" id="{0F2C97E4-5969-8D44-9802-4033A9B369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xmlns="" id="{A293D52E-BF78-E142-BDF6-ACEEAB81AE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CC1A88-DF4F-2C4D-986C-9713FFBE8108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9287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4157"/>
            <a:ext cx="8229600" cy="849376"/>
          </a:xfrm>
        </p:spPr>
        <p:txBody>
          <a:bodyPr>
            <a:noAutofit/>
          </a:bodyPr>
          <a:lstStyle>
            <a:lvl1pPr>
              <a:lnSpc>
                <a:spcPts val="2800"/>
              </a:lnSpc>
              <a:defRPr sz="2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5EA57BD1-31C6-FB4A-AC36-4CFC675E4B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4" name="Slide Number Placeholder 11">
            <a:extLst>
              <a:ext uri="{FF2B5EF4-FFF2-40B4-BE49-F238E27FC236}">
                <a16:creationId xmlns:a16="http://schemas.microsoft.com/office/drawing/2014/main" xmlns="" id="{C00A7567-A721-E94F-9747-A5B22EAEBD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03C89-740D-B749-843E-FEAA2B52D22F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649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xmlns="" id="{F8D6D601-6BD2-534F-AB61-0B46CDD49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7A6D20F-F19A-6347-9478-451FEC6E643D}"/>
              </a:ext>
            </a:extLst>
          </p:cNvPr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grpSp>
        <p:nvGrpSpPr>
          <p:cNvPr id="5" name="Group 14">
            <a:extLst>
              <a:ext uri="{FF2B5EF4-FFF2-40B4-BE49-F238E27FC236}">
                <a16:creationId xmlns:a16="http://schemas.microsoft.com/office/drawing/2014/main" xmlns="" id="{05139F8B-F9A1-B849-AF80-3ED733402B5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6" name="Picture 15">
              <a:extLst>
                <a:ext uri="{FF2B5EF4-FFF2-40B4-BE49-F238E27FC236}">
                  <a16:creationId xmlns:a16="http://schemas.microsoft.com/office/drawing/2014/main" xmlns="" id="{771FC096-CBD0-314D-8D8A-191D703AED27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F67428D9-7C5A-8E4E-A913-3F1B191197EE}"/>
                </a:ext>
              </a:extLst>
            </p:cNvPr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4157"/>
            <a:ext cx="8229600" cy="849376"/>
          </a:xfrm>
        </p:spPr>
        <p:txBody>
          <a:bodyPr>
            <a:noAutofit/>
          </a:bodyPr>
          <a:lstStyle>
            <a:lvl1pPr>
              <a:lnSpc>
                <a:spcPts val="28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xmlns="" id="{4135B64C-57C4-074C-8690-80CC3EF2B6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xmlns="" id="{59271FA9-2609-1F46-BDCC-61EEB13D4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8E190F-4CED-7644-9E18-9F45AB970724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2067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 Line Headline,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0432"/>
            <a:ext cx="8229600" cy="853440"/>
          </a:xfrm>
        </p:spPr>
        <p:txBody>
          <a:bodyPr/>
          <a:lstStyle>
            <a:lvl1pPr>
              <a:lnSpc>
                <a:spcPts val="2800"/>
              </a:lnSpc>
              <a:defRPr sz="2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2679707"/>
            <a:ext cx="3886200" cy="3564461"/>
          </a:xfrm>
        </p:spPr>
        <p:txBody>
          <a:bodyPr>
            <a:noAutofit/>
          </a:bodyPr>
          <a:lstStyle>
            <a:lvl1pPr marL="182876" indent="-182876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5"/>
              </a:buClr>
              <a:buFont typeface="Arial" charset="0"/>
              <a:buChar char="•"/>
              <a:defRPr sz="1800" baseline="0"/>
            </a:lvl1pPr>
            <a:lvl2pPr marL="457189" indent="-228594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.AppleSystemUIFont" charset="-120"/>
              <a:buChar char="–"/>
              <a:defRPr sz="1600" baseline="0"/>
            </a:lvl2pPr>
            <a:lvl3pPr marL="685783" indent="-228594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Courier New" charset="0"/>
              <a:buChar char="o"/>
              <a:defRPr sz="14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2023533"/>
            <a:ext cx="3886200" cy="426720"/>
          </a:xfrm>
          <a:solidFill>
            <a:schemeClr val="tx2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800600" y="2023533"/>
            <a:ext cx="3886200" cy="426720"/>
          </a:xfrm>
          <a:solidFill>
            <a:schemeClr val="tx2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4800600" y="2679707"/>
            <a:ext cx="3886200" cy="3564461"/>
          </a:xfrm>
        </p:spPr>
        <p:txBody>
          <a:bodyPr>
            <a:noAutofit/>
          </a:bodyPr>
          <a:lstStyle>
            <a:lvl1pPr marL="182876" indent="-182876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5"/>
              </a:buClr>
              <a:buFont typeface="Arial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594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.AppleSystemUIFont" charset="-120"/>
              <a:buChar char="–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594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Courier New" charset="0"/>
              <a:buChar char="o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A9AEC406-7BE3-9C43-9DB4-4D7B745BC5C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xmlns="" id="{7E4F6C78-FFC8-B643-A6DC-78CA485E05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62299-E7F9-ED43-8B8A-B9D7FD3812EF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1611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 Line Headline,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>
            <a:extLst>
              <a:ext uri="{FF2B5EF4-FFF2-40B4-BE49-F238E27FC236}">
                <a16:creationId xmlns:a16="http://schemas.microsoft.com/office/drawing/2014/main" xmlns="" id="{9FF85F71-2B85-594F-A32A-64BCE39F1A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41B7185-03EC-7749-9986-0F2AAC0EF2A3}"/>
              </a:ext>
            </a:extLst>
          </p:cNvPr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xmlns="" id="{50018D5C-312E-6541-B1C5-ECB8236859C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11" name="Picture 15">
              <a:extLst>
                <a:ext uri="{FF2B5EF4-FFF2-40B4-BE49-F238E27FC236}">
                  <a16:creationId xmlns:a16="http://schemas.microsoft.com/office/drawing/2014/main" xmlns="" id="{E3484233-84C6-8F4F-B2EA-231541E26DE7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B053592D-7CE8-F643-A441-F51082300078}"/>
                </a:ext>
              </a:extLst>
            </p:cNvPr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0432"/>
            <a:ext cx="8229600" cy="853440"/>
          </a:xfrm>
        </p:spPr>
        <p:txBody>
          <a:bodyPr/>
          <a:lstStyle>
            <a:lvl1pPr>
              <a:lnSpc>
                <a:spcPts val="2800"/>
              </a:lnSpc>
              <a:defRPr sz="2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2679707"/>
            <a:ext cx="3886200" cy="3564461"/>
          </a:xfrm>
        </p:spPr>
        <p:txBody>
          <a:bodyPr>
            <a:noAutofit/>
          </a:bodyPr>
          <a:lstStyle>
            <a:lvl1pPr marL="182876" indent="-182876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charset="0"/>
              <a:buChar char="•"/>
              <a:defRPr sz="1800" baseline="0"/>
            </a:lvl1pPr>
            <a:lvl2pPr marL="457189" indent="-228594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.AppleSystemUIFont" charset="-120"/>
              <a:buChar char="–"/>
              <a:defRPr sz="1600" baseline="0"/>
            </a:lvl2pPr>
            <a:lvl3pPr marL="685783" indent="-228594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Courier New" charset="0"/>
              <a:buChar char="o"/>
              <a:defRPr sz="14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2023533"/>
            <a:ext cx="3886200" cy="426720"/>
          </a:xfrm>
          <a:solidFill>
            <a:schemeClr val="accent5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800600" y="2023533"/>
            <a:ext cx="3886200" cy="426720"/>
          </a:xfrm>
          <a:solidFill>
            <a:schemeClr val="accent5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4800600" y="2679707"/>
            <a:ext cx="3886200" cy="3564461"/>
          </a:xfrm>
        </p:spPr>
        <p:txBody>
          <a:bodyPr>
            <a:noAutofit/>
          </a:bodyPr>
          <a:lstStyle>
            <a:lvl1pPr marL="182876" indent="-182876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-228594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.AppleSystemUIFont" charset="-120"/>
              <a:buChar char="–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-228594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Courier New" charset="0"/>
              <a:buChar char="o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xmlns="" id="{C7DA3733-3C22-0C45-ABFD-365B441F267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xmlns="" id="{79C6A28E-1EC0-EA45-AA0C-71EDB41BFFA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4C9662-156F-9E45-92FF-EB6F3CCE177D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6419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 Line Headline,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0432"/>
            <a:ext cx="8229600" cy="853440"/>
          </a:xfrm>
        </p:spPr>
        <p:txBody>
          <a:bodyPr/>
          <a:lstStyle>
            <a:lvl1pPr>
              <a:lnSpc>
                <a:spcPts val="2800"/>
              </a:lnSpc>
              <a:defRPr sz="2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2682242"/>
            <a:ext cx="2438400" cy="3561927"/>
          </a:xfrm>
        </p:spPr>
        <p:txBody>
          <a:bodyPr>
            <a:noAutofit/>
          </a:bodyPr>
          <a:lstStyle>
            <a:lvl1pPr marL="182876" indent="-182876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Arial" charset="0"/>
              <a:buChar char="•"/>
              <a:defRPr sz="1600" baseline="0"/>
            </a:lvl1pPr>
            <a:lvl2pPr marL="365751" indent="-182876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.AppleSystemUIFont" charset="-120"/>
              <a:buChar char="–"/>
              <a:defRPr sz="1400" baseline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2023872"/>
            <a:ext cx="2438400" cy="426720"/>
          </a:xfrm>
          <a:solidFill>
            <a:schemeClr val="tx2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3352800" y="2023872"/>
            <a:ext cx="2438400" cy="426720"/>
          </a:xfrm>
          <a:solidFill>
            <a:schemeClr val="tx2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lang="en-US" sz="14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248400" y="2023872"/>
            <a:ext cx="2438400" cy="426720"/>
          </a:xfrm>
          <a:solidFill>
            <a:schemeClr val="tx2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lang="en-US" sz="14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3352800" y="2682242"/>
            <a:ext cx="2438400" cy="3561927"/>
          </a:xfrm>
        </p:spPr>
        <p:txBody>
          <a:bodyPr>
            <a:noAutofit/>
          </a:bodyPr>
          <a:lstStyle>
            <a:lvl1pPr marL="182876" indent="-182876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Arial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618" indent="-285743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.AppleSystemUIFont" charset="-120"/>
              <a:buChar char="–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6248400" y="2682242"/>
            <a:ext cx="2438400" cy="3561927"/>
          </a:xfrm>
        </p:spPr>
        <p:txBody>
          <a:bodyPr>
            <a:noAutofit/>
          </a:bodyPr>
          <a:lstStyle>
            <a:lvl1pPr marL="182876" indent="-182876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Font typeface="Arial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618" indent="-285743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.AppleSystemUIFont" charset="-120"/>
              <a:buChar char="–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578274CA-E4A9-374D-8B49-5C32CBDA54C7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xmlns="" id="{2930C879-1CD0-6449-936D-0E80C7BF96BF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D6ED37-AFDF-D941-B758-2D34C6B43C34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42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sp>
        <p:nvSpPr>
          <p:cNvPr id="5" name="TextBox 14"/>
          <p:cNvSpPr txBox="1">
            <a:spLocks noChangeArrowheads="1"/>
          </p:cNvSpPr>
          <p:nvPr userDrawn="1"/>
        </p:nvSpPr>
        <p:spPr bwMode="auto">
          <a:xfrm>
            <a:off x="439738" y="1649413"/>
            <a:ext cx="245586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  <a:defRPr/>
            </a:pPr>
            <a:r>
              <a:rPr lang="en-US" altLang="en-US" sz="2600">
                <a:solidFill>
                  <a:schemeClr val="accent1"/>
                </a:solidFill>
              </a:rPr>
              <a:t>Agenda</a:t>
            </a:r>
          </a:p>
        </p:txBody>
      </p:sp>
      <p:grpSp>
        <p:nvGrpSpPr>
          <p:cNvPr id="6" name="Group 15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7" name="Picture 16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2895600" y="2510367"/>
            <a:ext cx="5791200" cy="3733800"/>
          </a:xfrm>
        </p:spPr>
        <p:txBody>
          <a:bodyPr/>
          <a:lstStyle>
            <a:lvl1pPr marL="0" indent="0" algn="l">
              <a:lnSpc>
                <a:spcPts val="2000"/>
              </a:lnSpc>
              <a:spcAft>
                <a:spcPts val="800"/>
              </a:spcAft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1A1A14-85F9-4588-BB46-AB4BBADBC6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388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 Line Headline,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>
            <a:extLst>
              <a:ext uri="{FF2B5EF4-FFF2-40B4-BE49-F238E27FC236}">
                <a16:creationId xmlns:a16="http://schemas.microsoft.com/office/drawing/2014/main" xmlns="" id="{CE323ED7-383A-F449-8E26-51C3CC03A3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4CD5C29-EDC8-6B4A-9A38-03E21DEEBC45}"/>
              </a:ext>
            </a:extLst>
          </p:cNvPr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grpSp>
        <p:nvGrpSpPr>
          <p:cNvPr id="11" name="Group 14">
            <a:extLst>
              <a:ext uri="{FF2B5EF4-FFF2-40B4-BE49-F238E27FC236}">
                <a16:creationId xmlns:a16="http://schemas.microsoft.com/office/drawing/2014/main" xmlns="" id="{1714717F-11F5-8B42-89A0-BCA75737B63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12" name="Picture 15">
              <a:extLst>
                <a:ext uri="{FF2B5EF4-FFF2-40B4-BE49-F238E27FC236}">
                  <a16:creationId xmlns:a16="http://schemas.microsoft.com/office/drawing/2014/main" xmlns="" id="{201F6353-A727-5849-8F3D-835FE4D64F18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2D77ED01-5D87-CF44-BDA8-EC33EF6C5D2E}"/>
                </a:ext>
              </a:extLst>
            </p:cNvPr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0432"/>
            <a:ext cx="8229600" cy="853440"/>
          </a:xfrm>
        </p:spPr>
        <p:txBody>
          <a:bodyPr/>
          <a:lstStyle>
            <a:lvl1pPr>
              <a:lnSpc>
                <a:spcPts val="2800"/>
              </a:lnSpc>
              <a:defRPr sz="2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2682242"/>
            <a:ext cx="2438400" cy="3561927"/>
          </a:xfrm>
        </p:spPr>
        <p:txBody>
          <a:bodyPr>
            <a:noAutofit/>
          </a:bodyPr>
          <a:lstStyle>
            <a:lvl1pPr marL="182876" indent="-182876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charset="0"/>
              <a:buChar char="•"/>
              <a:defRPr sz="1600" baseline="0"/>
            </a:lvl1pPr>
            <a:lvl2pPr marL="365751" indent="-182876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.AppleSystemUIFont" charset="-120"/>
              <a:buChar char="–"/>
              <a:defRPr sz="1400" baseline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2023872"/>
            <a:ext cx="2438400" cy="426720"/>
          </a:xfrm>
          <a:solidFill>
            <a:schemeClr val="accent5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3352800" y="2023872"/>
            <a:ext cx="2438400" cy="426720"/>
          </a:xfrm>
          <a:solidFill>
            <a:schemeClr val="accent5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lang="en-US" sz="14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248400" y="2023872"/>
            <a:ext cx="2438400" cy="426720"/>
          </a:xfrm>
          <a:solidFill>
            <a:schemeClr val="accent5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lang="en-US" sz="14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3352800" y="2682242"/>
            <a:ext cx="2438400" cy="3561927"/>
          </a:xfrm>
        </p:spPr>
        <p:txBody>
          <a:bodyPr>
            <a:noAutofit/>
          </a:bodyPr>
          <a:lstStyle>
            <a:lvl1pPr marL="182876" indent="-182876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618" indent="-285743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.AppleSystemUIFont" charset="-120"/>
              <a:buChar char="–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6248400" y="2682242"/>
            <a:ext cx="2438400" cy="3561927"/>
          </a:xfrm>
        </p:spPr>
        <p:txBody>
          <a:bodyPr>
            <a:noAutofit/>
          </a:bodyPr>
          <a:lstStyle>
            <a:lvl1pPr marL="182876" indent="-182876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Font typeface="Arial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618" indent="-285743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.AppleSystemUIFont" charset="-120"/>
              <a:buChar char="–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xmlns="" id="{216CFDE2-C384-B841-A7B0-9054742A56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xmlns="" id="{858EC36F-7C75-BB47-8913-81E8C8A19BA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EB7508-2462-2744-9618-E902C6F230A3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3582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Two Line Headline, Content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6BA78720-78AB-7140-876F-16582D02CB55}"/>
              </a:ext>
            </a:extLst>
          </p:cNvPr>
          <p:cNvCxnSpPr/>
          <p:nvPr userDrawn="1"/>
        </p:nvCxnSpPr>
        <p:spPr>
          <a:xfrm>
            <a:off x="4800600" y="2911475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hart Placeholder 12"/>
          <p:cNvSpPr>
            <a:spLocks noGrp="1"/>
          </p:cNvSpPr>
          <p:nvPr>
            <p:ph type="chart" sz="quarter" idx="16"/>
          </p:nvPr>
        </p:nvSpPr>
        <p:spPr>
          <a:xfrm>
            <a:off x="4800600" y="2957126"/>
            <a:ext cx="3886200" cy="3287041"/>
          </a:xfrm>
        </p:spPr>
        <p:txBody>
          <a:bodyPr lIns="91440" tIns="731520" bIns="91440" rtlCol="0">
            <a:noAutofit/>
          </a:bodyPr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800600" y="2516929"/>
            <a:ext cx="3886200" cy="347472"/>
          </a:xfrm>
          <a:noFill/>
        </p:spPr>
        <p:txBody>
          <a:bodyPr rIns="0"/>
          <a:lstStyle>
            <a:lvl1pPr marL="0" indent="0" algn="l" defTabSz="685766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6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457200" y="2516931"/>
            <a:ext cx="3886200" cy="3727237"/>
          </a:xfrm>
        </p:spPr>
        <p:txBody>
          <a:bodyPr>
            <a:noAutofit/>
          </a:bodyPr>
          <a:lstStyle>
            <a:lvl1pPr marL="182876" indent="-182876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5"/>
              </a:buClr>
              <a:buFont typeface="Arial" charset="0"/>
              <a:buChar char="•"/>
              <a:defRPr sz="1800" baseline="0"/>
            </a:lvl1pPr>
            <a:lvl2pPr marL="457189" indent="-228594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.AppleSystemUIFont" charset="-120"/>
              <a:buChar char="–"/>
              <a:defRPr sz="1600" baseline="0"/>
            </a:lvl2pPr>
            <a:lvl3pPr marL="685783" indent="-228594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Courier New" charset="0"/>
              <a:buChar char="o"/>
              <a:defRPr sz="14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xmlns="" id="{C7AFC0E6-8DF4-254B-8C63-7FE485F8427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xmlns="" id="{95D22933-D457-F042-8ABD-D4C0AB2AB0C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D5B42F-DE02-464C-86A0-CFB96E4F71DE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8734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Two Line Headline, Content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>
            <a:extLst>
              <a:ext uri="{FF2B5EF4-FFF2-40B4-BE49-F238E27FC236}">
                <a16:creationId xmlns:a16="http://schemas.microsoft.com/office/drawing/2014/main" xmlns="" id="{11E5BFC9-69D1-E64D-AB36-A1B5DA4954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CF5559F-3723-3249-B672-CCEE9D92361A}"/>
              </a:ext>
            </a:extLst>
          </p:cNvPr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61CC0858-BB47-FF46-80AB-BE7476F9ABAD}"/>
              </a:ext>
            </a:extLst>
          </p:cNvPr>
          <p:cNvCxnSpPr/>
          <p:nvPr userDrawn="1"/>
        </p:nvCxnSpPr>
        <p:spPr>
          <a:xfrm>
            <a:off x="4800600" y="2911475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5">
            <a:extLst>
              <a:ext uri="{FF2B5EF4-FFF2-40B4-BE49-F238E27FC236}">
                <a16:creationId xmlns:a16="http://schemas.microsoft.com/office/drawing/2014/main" xmlns="" id="{B3D14D0D-8504-D742-A5FD-689BDFB961B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xmlns="" id="{A71C71AE-E53E-DF42-AC65-937FBC360618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F9D31D43-E8E9-164D-A963-86B698D656F3}"/>
                </a:ext>
              </a:extLst>
            </p:cNvPr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hart Placeholder 12"/>
          <p:cNvSpPr>
            <a:spLocks noGrp="1"/>
          </p:cNvSpPr>
          <p:nvPr>
            <p:ph type="chart" sz="quarter" idx="16"/>
          </p:nvPr>
        </p:nvSpPr>
        <p:spPr>
          <a:xfrm>
            <a:off x="4800600" y="2957126"/>
            <a:ext cx="3886200" cy="3287041"/>
          </a:xfrm>
        </p:spPr>
        <p:txBody>
          <a:bodyPr lIns="91440" tIns="731520" bIns="91440" rtlCol="0">
            <a:noAutofit/>
          </a:bodyPr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800600" y="2516929"/>
            <a:ext cx="3886200" cy="347472"/>
          </a:xfrm>
          <a:noFill/>
        </p:spPr>
        <p:txBody>
          <a:bodyPr rIns="0"/>
          <a:lstStyle>
            <a:lvl1pPr marL="0" indent="0" algn="l" defTabSz="685766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6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457200" y="2516931"/>
            <a:ext cx="3886200" cy="3727237"/>
          </a:xfrm>
        </p:spPr>
        <p:txBody>
          <a:bodyPr>
            <a:noAutofit/>
          </a:bodyPr>
          <a:lstStyle>
            <a:lvl1pPr marL="182876" indent="-182876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charset="0"/>
              <a:buChar char="•"/>
              <a:defRPr sz="1800" baseline="0"/>
            </a:lvl1pPr>
            <a:lvl2pPr marL="457189" indent="-228594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.AppleSystemUIFont" charset="-120"/>
              <a:buChar char="–"/>
              <a:defRPr sz="1600" baseline="0"/>
            </a:lvl2pPr>
            <a:lvl3pPr marL="685783" indent="-228594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Courier New" charset="0"/>
              <a:buChar char="o"/>
              <a:defRPr sz="14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xmlns="" id="{728B20D9-6AB4-3848-BB80-0BCDF138F3F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xmlns="" id="{EE0A8C2B-37C4-6E4B-AA04-603252289A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A73454-9686-3347-8FA1-7594208BAC66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684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 Line Headline,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B413A85-4B82-5E41-AB7C-F4F062D6EBA1}"/>
              </a:ext>
            </a:extLst>
          </p:cNvPr>
          <p:cNvCxnSpPr/>
          <p:nvPr userDrawn="1"/>
        </p:nvCxnSpPr>
        <p:spPr>
          <a:xfrm>
            <a:off x="457200" y="2428875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3F29514C-25F6-CB4D-9C58-ADCC4CD59A1F}"/>
              </a:ext>
            </a:extLst>
          </p:cNvPr>
          <p:cNvCxnSpPr/>
          <p:nvPr userDrawn="1"/>
        </p:nvCxnSpPr>
        <p:spPr>
          <a:xfrm>
            <a:off x="4800600" y="2428875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0432"/>
            <a:ext cx="8229600" cy="836952"/>
          </a:xfrm>
        </p:spPr>
        <p:txBody>
          <a:bodyPr/>
          <a:lstStyle>
            <a:lvl1pPr>
              <a:lnSpc>
                <a:spcPts val="2800"/>
              </a:lnSpc>
              <a:defRPr sz="2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2025311"/>
            <a:ext cx="3886200" cy="347472"/>
          </a:xfrm>
          <a:noFill/>
        </p:spPr>
        <p:txBody>
          <a:bodyPr rIns="0"/>
          <a:lstStyle>
            <a:lvl1pPr marL="0" indent="0" algn="l" defTabSz="685766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4800600" y="2025311"/>
            <a:ext cx="3886200" cy="347472"/>
          </a:xfrm>
          <a:noFill/>
        </p:spPr>
        <p:txBody>
          <a:bodyPr rIns="0"/>
          <a:lstStyle>
            <a:lvl1pPr marL="0" indent="0" algn="l" defTabSz="685766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hart Placeholder 7"/>
          <p:cNvSpPr>
            <a:spLocks noGrp="1"/>
          </p:cNvSpPr>
          <p:nvPr>
            <p:ph type="chart" sz="quarter" idx="19"/>
          </p:nvPr>
        </p:nvSpPr>
        <p:spPr>
          <a:xfrm>
            <a:off x="457200" y="2771287"/>
            <a:ext cx="3886200" cy="3472880"/>
          </a:xfrm>
        </p:spPr>
        <p:txBody>
          <a:bodyPr tIns="914400" rtlCol="0">
            <a:noAutofit/>
          </a:bodyPr>
          <a:lstStyle>
            <a:lvl1pPr marL="0" indent="0" algn="ctr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5" name="Chart Placeholder 11"/>
          <p:cNvSpPr>
            <a:spLocks noGrp="1"/>
          </p:cNvSpPr>
          <p:nvPr>
            <p:ph type="chart" sz="quarter" idx="20"/>
          </p:nvPr>
        </p:nvSpPr>
        <p:spPr>
          <a:xfrm>
            <a:off x="4800600" y="2771287"/>
            <a:ext cx="3886200" cy="3472880"/>
          </a:xfrm>
        </p:spPr>
        <p:txBody>
          <a:bodyPr tIns="914400" rtlCol="0">
            <a:noAutofit/>
          </a:bodyPr>
          <a:lstStyle>
            <a:lvl1pPr marL="0" indent="0" algn="ctr" defTabSz="685766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1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xmlns="" id="{653A003C-F8A7-5047-90E8-A3A5C9BF2A6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xmlns="" id="{523809C5-BF77-3246-BE09-D183F49A99D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CE24C9-A51F-0E4E-9F77-774C088413AB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7632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 Line Headline,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>
            <a:extLst>
              <a:ext uri="{FF2B5EF4-FFF2-40B4-BE49-F238E27FC236}">
                <a16:creationId xmlns:a16="http://schemas.microsoft.com/office/drawing/2014/main" xmlns="" id="{AFE1C5F1-CAE4-EA4B-86C2-4984C4CBFE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6FB2AA0-6DB5-2947-8E2C-9F40A97EBE4F}"/>
              </a:ext>
            </a:extLst>
          </p:cNvPr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72FACD80-94D5-5F4C-82E1-EAED0589040E}"/>
              </a:ext>
            </a:extLst>
          </p:cNvPr>
          <p:cNvCxnSpPr/>
          <p:nvPr userDrawn="1"/>
        </p:nvCxnSpPr>
        <p:spPr>
          <a:xfrm>
            <a:off x="457200" y="2428875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922BA18-C0E6-7342-A0C2-A38F0700CBA9}"/>
              </a:ext>
            </a:extLst>
          </p:cNvPr>
          <p:cNvCxnSpPr/>
          <p:nvPr userDrawn="1"/>
        </p:nvCxnSpPr>
        <p:spPr>
          <a:xfrm>
            <a:off x="4800600" y="2428875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6">
            <a:extLst>
              <a:ext uri="{FF2B5EF4-FFF2-40B4-BE49-F238E27FC236}">
                <a16:creationId xmlns:a16="http://schemas.microsoft.com/office/drawing/2014/main" xmlns="" id="{D9F1B5D1-56F1-BE4B-A932-377E074C767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12" name="Picture 17">
              <a:extLst>
                <a:ext uri="{FF2B5EF4-FFF2-40B4-BE49-F238E27FC236}">
                  <a16:creationId xmlns:a16="http://schemas.microsoft.com/office/drawing/2014/main" xmlns="" id="{B4114047-047C-D842-92CC-243596222163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39E6BA16-95E3-F04D-9AD9-F5CD5922A9A1}"/>
                </a:ext>
              </a:extLst>
            </p:cNvPr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0432"/>
            <a:ext cx="8229600" cy="836952"/>
          </a:xfrm>
        </p:spPr>
        <p:txBody>
          <a:bodyPr/>
          <a:lstStyle>
            <a:lvl1pPr>
              <a:lnSpc>
                <a:spcPts val="2800"/>
              </a:lnSpc>
              <a:defRPr sz="2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2025311"/>
            <a:ext cx="3886200" cy="347472"/>
          </a:xfrm>
          <a:noFill/>
        </p:spPr>
        <p:txBody>
          <a:bodyPr rIns="0"/>
          <a:lstStyle>
            <a:lvl1pPr marL="0" indent="0" algn="l" defTabSz="685766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4800600" y="2025311"/>
            <a:ext cx="3886200" cy="347472"/>
          </a:xfrm>
          <a:noFill/>
        </p:spPr>
        <p:txBody>
          <a:bodyPr rIns="0"/>
          <a:lstStyle>
            <a:lvl1pPr marL="0" indent="0" algn="l" defTabSz="685766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hart Placeholder 7"/>
          <p:cNvSpPr>
            <a:spLocks noGrp="1"/>
          </p:cNvSpPr>
          <p:nvPr>
            <p:ph type="chart" sz="quarter" idx="19"/>
          </p:nvPr>
        </p:nvSpPr>
        <p:spPr>
          <a:xfrm>
            <a:off x="457200" y="2771287"/>
            <a:ext cx="3886200" cy="3472880"/>
          </a:xfrm>
        </p:spPr>
        <p:txBody>
          <a:bodyPr tIns="914400" rtlCol="0">
            <a:noAutofit/>
          </a:bodyPr>
          <a:lstStyle>
            <a:lvl1pPr marL="0" indent="0" algn="ctr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5" name="Chart Placeholder 11"/>
          <p:cNvSpPr>
            <a:spLocks noGrp="1"/>
          </p:cNvSpPr>
          <p:nvPr>
            <p:ph type="chart" sz="quarter" idx="20"/>
          </p:nvPr>
        </p:nvSpPr>
        <p:spPr>
          <a:xfrm>
            <a:off x="4800600" y="2771287"/>
            <a:ext cx="3886200" cy="3472880"/>
          </a:xfrm>
        </p:spPr>
        <p:txBody>
          <a:bodyPr tIns="914400" rtlCol="0">
            <a:noAutofit/>
          </a:bodyPr>
          <a:lstStyle>
            <a:lvl1pPr marL="0" indent="0" algn="ctr" defTabSz="685766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1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xmlns="" id="{DEE21A01-7C82-8247-A1C4-8CE1A6C5403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xmlns="" id="{1735A121-840C-2F4A-AD1F-107F9E45119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70F91-C965-9848-B64C-3797E4A1C116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6221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 Line Headline, 4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ED1A4AF5-30D5-1E41-A067-FB85E9CE14D4}"/>
              </a:ext>
            </a:extLst>
          </p:cNvPr>
          <p:cNvCxnSpPr/>
          <p:nvPr userDrawn="1"/>
        </p:nvCxnSpPr>
        <p:spPr>
          <a:xfrm>
            <a:off x="457200" y="2012950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669D006D-6622-3D43-8916-7A4C8F0C83A4}"/>
              </a:ext>
            </a:extLst>
          </p:cNvPr>
          <p:cNvCxnSpPr/>
          <p:nvPr userDrawn="1"/>
        </p:nvCxnSpPr>
        <p:spPr>
          <a:xfrm>
            <a:off x="4800600" y="2012950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0E87A43-CB25-EE4B-9F44-852783EB878C}"/>
              </a:ext>
            </a:extLst>
          </p:cNvPr>
          <p:cNvCxnSpPr/>
          <p:nvPr userDrawn="1"/>
        </p:nvCxnSpPr>
        <p:spPr>
          <a:xfrm>
            <a:off x="457200" y="4440238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01B14D26-9D42-5A47-8D54-C1AB6E528ACE}"/>
              </a:ext>
            </a:extLst>
          </p:cNvPr>
          <p:cNvCxnSpPr/>
          <p:nvPr userDrawn="1"/>
        </p:nvCxnSpPr>
        <p:spPr>
          <a:xfrm>
            <a:off x="4800600" y="4430713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457200" y="1011938"/>
            <a:ext cx="8229600" cy="774700"/>
          </a:xfrm>
        </p:spPr>
        <p:txBody>
          <a:bodyPr/>
          <a:lstStyle>
            <a:lvl1pPr>
              <a:lnSpc>
                <a:spcPts val="2600"/>
              </a:lnSpc>
              <a:defRPr sz="2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Chart Placeholder 7"/>
          <p:cNvSpPr>
            <a:spLocks noGrp="1"/>
          </p:cNvSpPr>
          <p:nvPr>
            <p:ph type="chart" sz="quarter" idx="19"/>
          </p:nvPr>
        </p:nvSpPr>
        <p:spPr>
          <a:xfrm>
            <a:off x="457200" y="2023535"/>
            <a:ext cx="3886200" cy="1405471"/>
          </a:xfrm>
        </p:spPr>
        <p:txBody>
          <a:bodyPr tIns="91440" rIns="0" rtlCol="0">
            <a:noAutofit/>
          </a:bodyPr>
          <a:lstStyle>
            <a:lvl1pPr marL="0" indent="0" algn="ctr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57200" y="1609572"/>
            <a:ext cx="3886200" cy="347472"/>
          </a:xfrm>
          <a:noFill/>
        </p:spPr>
        <p:txBody>
          <a:bodyPr rIns="0" anchor="b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Chart Placeholder 7"/>
          <p:cNvSpPr>
            <a:spLocks noGrp="1"/>
          </p:cNvSpPr>
          <p:nvPr>
            <p:ph type="chart" sz="quarter" idx="27"/>
          </p:nvPr>
        </p:nvSpPr>
        <p:spPr>
          <a:xfrm>
            <a:off x="4800600" y="2023535"/>
            <a:ext cx="3886200" cy="1405471"/>
          </a:xfrm>
        </p:spPr>
        <p:txBody>
          <a:bodyPr tIns="91440" rIns="0" rtlCol="0">
            <a:noAutofit/>
          </a:bodyPr>
          <a:lstStyle>
            <a:lvl1pPr marL="0" indent="0" algn="ctr" defTabSz="685766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1" name="Chart Placeholder 7"/>
          <p:cNvSpPr>
            <a:spLocks noGrp="1"/>
          </p:cNvSpPr>
          <p:nvPr>
            <p:ph type="chart" sz="quarter" idx="28"/>
          </p:nvPr>
        </p:nvSpPr>
        <p:spPr>
          <a:xfrm>
            <a:off x="457200" y="4436103"/>
            <a:ext cx="3886200" cy="1405471"/>
          </a:xfrm>
        </p:spPr>
        <p:txBody>
          <a:bodyPr tIns="91440" rIns="0" rtlCol="0">
            <a:noAutofit/>
          </a:bodyPr>
          <a:lstStyle>
            <a:lvl1pPr marL="0" indent="0" algn="ctr" defTabSz="685766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4" name="Chart Placeholder 7"/>
          <p:cNvSpPr>
            <a:spLocks noGrp="1"/>
          </p:cNvSpPr>
          <p:nvPr>
            <p:ph type="chart" sz="quarter" idx="31"/>
          </p:nvPr>
        </p:nvSpPr>
        <p:spPr>
          <a:xfrm>
            <a:off x="4800600" y="4436103"/>
            <a:ext cx="3886200" cy="1405471"/>
          </a:xfrm>
        </p:spPr>
        <p:txBody>
          <a:bodyPr tIns="91440" rIns="0" rtlCol="0">
            <a:noAutofit/>
          </a:bodyPr>
          <a:lstStyle>
            <a:lvl1pPr marL="0" indent="0" algn="ctr" defTabSz="685766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800600" y="1609572"/>
            <a:ext cx="3886200" cy="347472"/>
          </a:xfrm>
          <a:noFill/>
        </p:spPr>
        <p:txBody>
          <a:bodyPr rIns="0" anchor="b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800600" y="4036484"/>
            <a:ext cx="3886200" cy="347472"/>
          </a:xfrm>
          <a:noFill/>
        </p:spPr>
        <p:txBody>
          <a:bodyPr rIns="0" anchor="b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57200" y="4036484"/>
            <a:ext cx="3886200" cy="347472"/>
          </a:xfrm>
          <a:noFill/>
        </p:spPr>
        <p:txBody>
          <a:bodyPr rIns="0" anchor="b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xmlns="" id="{7BADF206-86C3-C24F-B3D7-B6878D2EC4C0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xmlns="" id="{91D2D3A6-B271-0842-B584-82E1BB7530A1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ABCA1E-F288-AE4B-A900-85D8CAFDEB21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2434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 Line Headline, 4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>
            <a:extLst>
              <a:ext uri="{FF2B5EF4-FFF2-40B4-BE49-F238E27FC236}">
                <a16:creationId xmlns:a16="http://schemas.microsoft.com/office/drawing/2014/main" xmlns="" id="{2041F9FB-096D-EE4B-877B-5BE3B86F2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C60B14A-B0E5-8F4E-8A8C-7733AA71295D}"/>
              </a:ext>
            </a:extLst>
          </p:cNvPr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51607FE2-B0D6-6745-8AE6-A7262566DCF8}"/>
              </a:ext>
            </a:extLst>
          </p:cNvPr>
          <p:cNvCxnSpPr/>
          <p:nvPr userDrawn="1"/>
        </p:nvCxnSpPr>
        <p:spPr>
          <a:xfrm>
            <a:off x="457200" y="2012950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B204EC73-8A76-8D44-80CB-C49E3C388AE6}"/>
              </a:ext>
            </a:extLst>
          </p:cNvPr>
          <p:cNvCxnSpPr/>
          <p:nvPr userDrawn="1"/>
        </p:nvCxnSpPr>
        <p:spPr>
          <a:xfrm>
            <a:off x="4800600" y="2012950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9A5C10D4-F2C8-5942-82EC-833C0F3CC7CD}"/>
              </a:ext>
            </a:extLst>
          </p:cNvPr>
          <p:cNvCxnSpPr/>
          <p:nvPr userDrawn="1"/>
        </p:nvCxnSpPr>
        <p:spPr>
          <a:xfrm>
            <a:off x="457200" y="4440238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C2038FA8-243A-E444-87BC-B436A7755C06}"/>
              </a:ext>
            </a:extLst>
          </p:cNvPr>
          <p:cNvCxnSpPr/>
          <p:nvPr userDrawn="1"/>
        </p:nvCxnSpPr>
        <p:spPr>
          <a:xfrm>
            <a:off x="4800600" y="4430713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20">
            <a:extLst>
              <a:ext uri="{FF2B5EF4-FFF2-40B4-BE49-F238E27FC236}">
                <a16:creationId xmlns:a16="http://schemas.microsoft.com/office/drawing/2014/main" xmlns="" id="{EAA1A02D-BA4F-664C-BD88-966B372225B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18" name="Picture 21">
              <a:extLst>
                <a:ext uri="{FF2B5EF4-FFF2-40B4-BE49-F238E27FC236}">
                  <a16:creationId xmlns:a16="http://schemas.microsoft.com/office/drawing/2014/main" xmlns="" id="{DFA7F407-B54F-644C-9020-6D550651573E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FD1B5B31-73C4-6F44-947E-0542B6461130}"/>
                </a:ext>
              </a:extLst>
            </p:cNvPr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457200" y="1011938"/>
            <a:ext cx="8229600" cy="774700"/>
          </a:xfrm>
        </p:spPr>
        <p:txBody>
          <a:bodyPr/>
          <a:lstStyle>
            <a:lvl1pPr>
              <a:lnSpc>
                <a:spcPts val="2600"/>
              </a:lnSpc>
              <a:defRPr sz="24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Chart Placeholder 7"/>
          <p:cNvSpPr>
            <a:spLocks noGrp="1"/>
          </p:cNvSpPr>
          <p:nvPr>
            <p:ph type="chart" sz="quarter" idx="19"/>
          </p:nvPr>
        </p:nvSpPr>
        <p:spPr>
          <a:xfrm>
            <a:off x="457200" y="2023535"/>
            <a:ext cx="3886200" cy="1405471"/>
          </a:xfrm>
        </p:spPr>
        <p:txBody>
          <a:bodyPr tIns="91440" rIns="0" rtlCol="0">
            <a:noAutofit/>
          </a:bodyPr>
          <a:lstStyle>
            <a:lvl1pPr marL="0" indent="0" algn="ctr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57200" y="1609572"/>
            <a:ext cx="3886200" cy="347472"/>
          </a:xfrm>
          <a:noFill/>
        </p:spPr>
        <p:txBody>
          <a:bodyPr rIns="0" anchor="b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Chart Placeholder 7"/>
          <p:cNvSpPr>
            <a:spLocks noGrp="1"/>
          </p:cNvSpPr>
          <p:nvPr>
            <p:ph type="chart" sz="quarter" idx="27"/>
          </p:nvPr>
        </p:nvSpPr>
        <p:spPr>
          <a:xfrm>
            <a:off x="4800600" y="2023535"/>
            <a:ext cx="3886200" cy="1405471"/>
          </a:xfrm>
        </p:spPr>
        <p:txBody>
          <a:bodyPr tIns="91440" rIns="0" rtlCol="0">
            <a:noAutofit/>
          </a:bodyPr>
          <a:lstStyle>
            <a:lvl1pPr marL="0" indent="0" algn="ctr" defTabSz="685766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1" name="Chart Placeholder 7"/>
          <p:cNvSpPr>
            <a:spLocks noGrp="1"/>
          </p:cNvSpPr>
          <p:nvPr>
            <p:ph type="chart" sz="quarter" idx="28"/>
          </p:nvPr>
        </p:nvSpPr>
        <p:spPr>
          <a:xfrm>
            <a:off x="457200" y="4436103"/>
            <a:ext cx="3886200" cy="1405471"/>
          </a:xfrm>
        </p:spPr>
        <p:txBody>
          <a:bodyPr tIns="91440" rIns="0" rtlCol="0">
            <a:noAutofit/>
          </a:bodyPr>
          <a:lstStyle>
            <a:lvl1pPr marL="0" indent="0" algn="ctr" defTabSz="685766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4" name="Chart Placeholder 7"/>
          <p:cNvSpPr>
            <a:spLocks noGrp="1"/>
          </p:cNvSpPr>
          <p:nvPr>
            <p:ph type="chart" sz="quarter" idx="31"/>
          </p:nvPr>
        </p:nvSpPr>
        <p:spPr>
          <a:xfrm>
            <a:off x="4800600" y="4436103"/>
            <a:ext cx="3886200" cy="1405471"/>
          </a:xfrm>
        </p:spPr>
        <p:txBody>
          <a:bodyPr tIns="91440" rIns="0" rtlCol="0">
            <a:noAutofit/>
          </a:bodyPr>
          <a:lstStyle>
            <a:lvl1pPr marL="0" indent="0" algn="ctr" defTabSz="685766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800600" y="1609572"/>
            <a:ext cx="3886200" cy="347472"/>
          </a:xfrm>
          <a:noFill/>
        </p:spPr>
        <p:txBody>
          <a:bodyPr rIns="0" anchor="b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800600" y="4036484"/>
            <a:ext cx="3886200" cy="347472"/>
          </a:xfrm>
          <a:noFill/>
        </p:spPr>
        <p:txBody>
          <a:bodyPr rIns="0" anchor="b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57200" y="4036484"/>
            <a:ext cx="3886200" cy="347472"/>
          </a:xfrm>
          <a:noFill/>
        </p:spPr>
        <p:txBody>
          <a:bodyPr rIns="0" anchor="b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84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xmlns="" id="{A647C8B2-E217-3744-8210-71E2E37787E8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xmlns="" id="{EC895EAB-ABA3-414E-8B82-7AC796B65467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497A88-EB88-F44A-A245-822AA52891F4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56488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 Header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8A83438-DB4D-B841-9A2A-B30DAE8220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3" name="Slide Number Placeholder 11">
            <a:extLst>
              <a:ext uri="{FF2B5EF4-FFF2-40B4-BE49-F238E27FC236}">
                <a16:creationId xmlns:a16="http://schemas.microsoft.com/office/drawing/2014/main" xmlns="" id="{8FCCDF18-54E0-4349-8C8A-11A6CEC019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D1D26D-9E68-084B-9B7F-243DDC83B627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438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eader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>
            <a:extLst>
              <a:ext uri="{FF2B5EF4-FFF2-40B4-BE49-F238E27FC236}">
                <a16:creationId xmlns:a16="http://schemas.microsoft.com/office/drawing/2014/main" xmlns="" id="{03907ED1-50C5-8848-A6CE-F57439BF83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4DBCE0B-9670-D448-9535-FA218E86FF55}"/>
              </a:ext>
            </a:extLst>
          </p:cNvPr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grpSp>
        <p:nvGrpSpPr>
          <p:cNvPr id="4" name="Group 14">
            <a:extLst>
              <a:ext uri="{FF2B5EF4-FFF2-40B4-BE49-F238E27FC236}">
                <a16:creationId xmlns:a16="http://schemas.microsoft.com/office/drawing/2014/main" xmlns="" id="{B3C35A8E-C8DE-954B-B382-9094A6D93AE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5" name="Picture 15">
              <a:extLst>
                <a:ext uri="{FF2B5EF4-FFF2-40B4-BE49-F238E27FC236}">
                  <a16:creationId xmlns:a16="http://schemas.microsoft.com/office/drawing/2014/main" xmlns="" id="{3918EA37-8A9D-DF4F-8614-2C0A84AA8822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E6C45548-CD51-8F4E-AB02-4230555B8D93}"/>
                </a:ext>
              </a:extLst>
            </p:cNvPr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xmlns="" id="{3D399FB1-E28F-8B49-B781-EDBF8392AF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xmlns="" id="{574A59E6-F6F1-8742-A219-F320371032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E43DDA-645E-3E47-9D27-886347D77D91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0748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xmlns="" id="{697ECD1B-AC59-7C4A-B5AF-D2F132968A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xmlns="" id="{FFCD8028-87F7-8C44-837B-EFA99E0F65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C5EBE3-4E53-5F47-898F-EC81F2747F02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13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2 Line Headlin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6048"/>
            <a:ext cx="5334000" cy="975360"/>
          </a:xfrm>
        </p:spPr>
        <p:txBody>
          <a:bodyPr>
            <a:noAutofit/>
          </a:bodyPr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2510367"/>
            <a:ext cx="5791200" cy="3733800"/>
          </a:xfrm>
        </p:spPr>
        <p:txBody>
          <a:bodyPr>
            <a:noAutofit/>
          </a:bodyPr>
          <a:lstStyle>
            <a:lvl1pPr marL="182876" indent="-182876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5"/>
              </a:buClr>
              <a:defRPr baseline="0"/>
            </a:lvl1pPr>
            <a:lvl2pPr marL="457189" indent="-228594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5"/>
              </a:buClr>
              <a:buFont typeface="CambriaMath" charset="0"/>
              <a:buChar char="⎯"/>
              <a:defRPr sz="1800"/>
            </a:lvl2pPr>
            <a:lvl3pPr marL="685783" indent="-228594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SzPct val="90000"/>
              <a:buFont typeface="Courier New" charset="0"/>
              <a:buChar char="o"/>
              <a:defRPr sz="16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5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0B66DE-BEB7-4FB1-9723-A4786D7D797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680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Circles 1,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>
            <a:extLst>
              <a:ext uri="{FF2B5EF4-FFF2-40B4-BE49-F238E27FC236}">
                <a16:creationId xmlns:a16="http://schemas.microsoft.com/office/drawing/2014/main" xmlns="" id="{6032CBDC-7E58-394F-BD1D-2900B270B3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xmlns="" id="{082E8CED-B9BA-7E43-9DB5-B2B73959C8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6237288"/>
            <a:ext cx="1571625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1"/>
          <p:cNvSpPr>
            <a:spLocks noGrp="1"/>
          </p:cNvSpPr>
          <p:nvPr>
            <p:ph type="title"/>
          </p:nvPr>
        </p:nvSpPr>
        <p:spPr>
          <a:xfrm>
            <a:off x="457200" y="480860"/>
            <a:ext cx="8229600" cy="1148255"/>
          </a:xfrm>
        </p:spPr>
        <p:txBody>
          <a:bodyPr anchor="b">
            <a:noAutofit/>
          </a:bodyPr>
          <a:lstStyle>
            <a:lvl1pPr algn="r">
              <a:lnSpc>
                <a:spcPts val="3600"/>
              </a:lnSpc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895600" y="1793752"/>
            <a:ext cx="5791200" cy="1020233"/>
          </a:xfrm>
        </p:spPr>
        <p:txBody>
          <a:bodyPr rIns="0"/>
          <a:lstStyle>
            <a:lvl1pPr marL="0" indent="0" algn="r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xmlns="" id="{2785E883-BDCD-4843-9B84-7AAB36E40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</p:spTree>
    <p:extLst>
      <p:ext uri="{BB962C8B-B14F-4D97-AF65-F5344CB8AC3E}">
        <p14:creationId xmlns:p14="http://schemas.microsoft.com/office/powerpoint/2010/main" val="3081003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ircles,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>
            <a:extLst>
              <a:ext uri="{FF2B5EF4-FFF2-40B4-BE49-F238E27FC236}">
                <a16:creationId xmlns:a16="http://schemas.microsoft.com/office/drawing/2014/main" xmlns="" id="{551954A7-6285-F949-93D7-4A6AF7827A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xmlns="" id="{EB6E933E-573B-B940-9FFE-93957209B2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5" y="6413500"/>
            <a:ext cx="1398588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1"/>
          <p:cNvSpPr>
            <a:spLocks noGrp="1"/>
          </p:cNvSpPr>
          <p:nvPr>
            <p:ph type="title"/>
          </p:nvPr>
        </p:nvSpPr>
        <p:spPr>
          <a:xfrm>
            <a:off x="457200" y="566737"/>
            <a:ext cx="8229600" cy="1148255"/>
          </a:xfrm>
        </p:spPr>
        <p:txBody>
          <a:bodyPr anchor="b">
            <a:noAutofit/>
          </a:bodyPr>
          <a:lstStyle>
            <a:lvl1pPr algn="r">
              <a:lnSpc>
                <a:spcPts val="320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895600" y="1879629"/>
            <a:ext cx="5791200" cy="1020233"/>
          </a:xfrm>
        </p:spPr>
        <p:txBody>
          <a:bodyPr rIns="0"/>
          <a:lstStyle>
            <a:lvl1pPr marL="0" indent="0" algn="r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8118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Content, 1/3 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248400" y="609600"/>
            <a:ext cx="2895600" cy="6248400"/>
          </a:xfrm>
          <a:solidFill>
            <a:schemeClr val="bg2"/>
          </a:solidFill>
        </p:spPr>
        <p:txBody>
          <a:bodyPr lIns="457200" tIns="457200" rIns="457200" rtlCol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3" y="2510368"/>
            <a:ext cx="3886201" cy="37338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148390"/>
            <a:ext cx="5334000" cy="974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xmlns="" id="{547BF7F4-D010-D943-BD5F-CE028B85AC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xmlns="" id="{CD1632D4-D0DC-9445-A97B-B9E05F31F2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C55D3D-8B37-E34F-9C0F-73347883FDB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99187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Content, 1/3 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>
            <a:extLst>
              <a:ext uri="{FF2B5EF4-FFF2-40B4-BE49-F238E27FC236}">
                <a16:creationId xmlns:a16="http://schemas.microsoft.com/office/drawing/2014/main" xmlns="" id="{5AD5A064-F521-0240-995D-AAC13A528C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90163E3-608A-774E-8627-60F18697B572}"/>
              </a:ext>
            </a:extLst>
          </p:cNvPr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grpSp>
        <p:nvGrpSpPr>
          <p:cNvPr id="7" name="Group 14">
            <a:extLst>
              <a:ext uri="{FF2B5EF4-FFF2-40B4-BE49-F238E27FC236}">
                <a16:creationId xmlns:a16="http://schemas.microsoft.com/office/drawing/2014/main" xmlns="" id="{5B4EF138-93D5-1F41-9972-FD6BF76FBBB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8" name="Picture 15">
              <a:extLst>
                <a:ext uri="{FF2B5EF4-FFF2-40B4-BE49-F238E27FC236}">
                  <a16:creationId xmlns:a16="http://schemas.microsoft.com/office/drawing/2014/main" xmlns="" id="{A66B81D5-A6C6-9447-9F5A-C74D342916FD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90B9510-8B45-1D43-B81F-E833072434AF}"/>
                </a:ext>
              </a:extLst>
            </p:cNvPr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248400" y="609600"/>
            <a:ext cx="2895600" cy="6248400"/>
          </a:xfrm>
          <a:solidFill>
            <a:schemeClr val="bg2"/>
          </a:solidFill>
        </p:spPr>
        <p:txBody>
          <a:bodyPr lIns="457200" tIns="457200" rIns="457200" rtlCol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3" y="2510368"/>
            <a:ext cx="3886201" cy="37338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148390"/>
            <a:ext cx="5334000" cy="97411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xmlns="" id="{A6EE2E08-ADFD-314E-A197-37D5350081C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xmlns="" id="{6B5371B8-F27F-604B-B6B0-A79DFA4BF1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8E13F04-74EF-9442-AE29-A0067C78011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78924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/3 Photo Left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0" y="609600"/>
            <a:ext cx="2895600" cy="6248400"/>
          </a:xfrm>
          <a:solidFill>
            <a:schemeClr val="bg2"/>
          </a:solidFill>
        </p:spPr>
        <p:txBody>
          <a:bodyPr lIns="457200" tIns="457200" rIns="457200" rtlCol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3352803" y="2438400"/>
            <a:ext cx="5333999" cy="37338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352800" y="609601"/>
            <a:ext cx="5334000" cy="1506747"/>
          </a:xfrm>
        </p:spPr>
        <p:txBody>
          <a:bodyPr>
            <a:noAutofit/>
          </a:bodyPr>
          <a:lstStyle>
            <a:lvl1pPr>
              <a:defRPr sz="2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xmlns="" id="{350A4201-DE4A-A743-9A17-211A9327FA2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©2018 Discover Financial Services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xmlns="" id="{75933205-9910-B749-88FB-FD23928223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AE003E8-128E-7A47-866C-57BEDB4F9950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263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/3 Photo Left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>
            <a:extLst>
              <a:ext uri="{FF2B5EF4-FFF2-40B4-BE49-F238E27FC236}">
                <a16:creationId xmlns:a16="http://schemas.microsoft.com/office/drawing/2014/main" xmlns="" id="{3FA43177-B1FD-B240-933A-0F9CA032A4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5B9B1E7-114A-0F47-87BA-4EDC2DA0235C}"/>
              </a:ext>
            </a:extLst>
          </p:cNvPr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grpSp>
        <p:nvGrpSpPr>
          <p:cNvPr id="7" name="Group 14">
            <a:extLst>
              <a:ext uri="{FF2B5EF4-FFF2-40B4-BE49-F238E27FC236}">
                <a16:creationId xmlns:a16="http://schemas.microsoft.com/office/drawing/2014/main" xmlns="" id="{47D59C7C-70A4-2140-A43F-121AF056811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8" name="Picture 15">
              <a:extLst>
                <a:ext uri="{FF2B5EF4-FFF2-40B4-BE49-F238E27FC236}">
                  <a16:creationId xmlns:a16="http://schemas.microsoft.com/office/drawing/2014/main" xmlns="" id="{22ECDD8B-1DCC-6C4D-A01C-5E098F949289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2D6015CB-0EBF-F64D-9C12-A948DCD22910}"/>
                </a:ext>
              </a:extLst>
            </p:cNvPr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0" y="609600"/>
            <a:ext cx="2895600" cy="6248400"/>
          </a:xfrm>
          <a:solidFill>
            <a:schemeClr val="bg2"/>
          </a:solidFill>
        </p:spPr>
        <p:txBody>
          <a:bodyPr lIns="457200" tIns="457200" rIns="457200" rtlCol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3352803" y="2438400"/>
            <a:ext cx="5333999" cy="37338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352800" y="609601"/>
            <a:ext cx="5334000" cy="1506747"/>
          </a:xfrm>
        </p:spPr>
        <p:txBody>
          <a:bodyPr>
            <a:noAutofit/>
          </a:bodyPr>
          <a:lstStyle>
            <a:lvl1pPr>
              <a:defRPr sz="2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xmlns="" id="{6E06537A-7072-5F4F-908A-3B07167382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©2018 Discover Financial Services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xmlns="" id="{2E6FB653-A835-1B49-A6A5-2473398C1A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24D7054-AC0A-5F40-842F-6C1A739863DE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250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/2 Photo on Left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0" y="609600"/>
            <a:ext cx="4343400" cy="6248400"/>
          </a:xfrm>
          <a:solidFill>
            <a:schemeClr val="bg2"/>
          </a:solidFill>
        </p:spPr>
        <p:txBody>
          <a:bodyPr lIns="457200" tIns="457200" rIns="457200" rtlCol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800603" y="2438400"/>
            <a:ext cx="3886199" cy="37338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4800600" y="609601"/>
            <a:ext cx="3886200" cy="1506747"/>
          </a:xfrm>
        </p:spPr>
        <p:txBody>
          <a:bodyPr>
            <a:noAutofit/>
          </a:bodyPr>
          <a:lstStyle>
            <a:lvl1pPr>
              <a:defRPr sz="2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xmlns="" id="{FCDB997A-9C4E-3941-8E98-D20D29D5BE5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©2018 Discover Financial Services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xmlns="" id="{DA81DC4D-5691-7E44-BC97-CB87D57297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212BB5-1A93-6649-97B9-6BECA804E829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803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/2 Photo on Left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>
            <a:extLst>
              <a:ext uri="{FF2B5EF4-FFF2-40B4-BE49-F238E27FC236}">
                <a16:creationId xmlns:a16="http://schemas.microsoft.com/office/drawing/2014/main" xmlns="" id="{86EA3D22-A136-B748-913E-846F47D697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AA96642-02C7-B648-B9EC-F8627B70A0D2}"/>
              </a:ext>
            </a:extLst>
          </p:cNvPr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grpSp>
        <p:nvGrpSpPr>
          <p:cNvPr id="7" name="Group 14">
            <a:extLst>
              <a:ext uri="{FF2B5EF4-FFF2-40B4-BE49-F238E27FC236}">
                <a16:creationId xmlns:a16="http://schemas.microsoft.com/office/drawing/2014/main" xmlns="" id="{89BFEDC5-1CDF-C347-95AD-F96DB5F0C80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8" name="Picture 15">
              <a:extLst>
                <a:ext uri="{FF2B5EF4-FFF2-40B4-BE49-F238E27FC236}">
                  <a16:creationId xmlns:a16="http://schemas.microsoft.com/office/drawing/2014/main" xmlns="" id="{15323EFA-DE92-8943-A86E-04B1F0150F11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7234BB03-C187-0A4C-8C8A-D4B107C0A6F9}"/>
                </a:ext>
              </a:extLst>
            </p:cNvPr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0" y="609600"/>
            <a:ext cx="4343400" cy="6248400"/>
          </a:xfrm>
          <a:solidFill>
            <a:schemeClr val="bg2"/>
          </a:solidFill>
        </p:spPr>
        <p:txBody>
          <a:bodyPr lIns="457200" tIns="457200" rIns="457200" rtlCol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800603" y="2438400"/>
            <a:ext cx="3886199" cy="37338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4800600" y="609601"/>
            <a:ext cx="3886200" cy="1506747"/>
          </a:xfrm>
        </p:spPr>
        <p:txBody>
          <a:bodyPr>
            <a:noAutofit/>
          </a:bodyPr>
          <a:lstStyle>
            <a:lvl1pPr>
              <a:defRPr sz="2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xmlns="" id="{1060F6C7-040E-904C-90C2-EA31133771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©2018 Discover Financial Services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xmlns="" id="{4E7F42A7-1DDF-184D-A449-66A78B83D9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29429-1805-7347-AFFE-3E577832DCD3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819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2/3 Photo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0" y="609600"/>
            <a:ext cx="5791200" cy="6248400"/>
          </a:xfrm>
          <a:solidFill>
            <a:schemeClr val="bg2"/>
          </a:solidFill>
        </p:spPr>
        <p:txBody>
          <a:bodyPr lIns="1188720" tIns="914400" rIns="1188720" rtlCol="0">
            <a:normAutofit/>
          </a:bodyPr>
          <a:lstStyle>
            <a:lvl1pPr marL="0" marR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248400" y="1227667"/>
            <a:ext cx="2438400" cy="5016500"/>
          </a:xfrm>
        </p:spPr>
        <p:txBody>
          <a:bodyPr>
            <a:noAutofit/>
          </a:bodyPr>
          <a:lstStyle>
            <a:lvl1pPr marL="0" marR="0" indent="0" algn="l" defTabSz="685766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xmlns="" id="{7A2BC5A0-DA23-9A46-8164-EA7ABCDB022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©2018 Discover Financial Services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xmlns="" id="{270FE76E-B7A2-974E-8459-5B4DE79848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0E1F1CE-EB55-7A40-A079-01BB1768ECEF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568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2/3 Photo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>
            <a:extLst>
              <a:ext uri="{FF2B5EF4-FFF2-40B4-BE49-F238E27FC236}">
                <a16:creationId xmlns:a16="http://schemas.microsoft.com/office/drawing/2014/main" xmlns="" id="{40C857D8-5851-C045-8307-50442C95D9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886EC01-0C7E-FD40-9EAE-688D922C6A21}"/>
              </a:ext>
            </a:extLst>
          </p:cNvPr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grpSp>
        <p:nvGrpSpPr>
          <p:cNvPr id="6" name="Group 14">
            <a:extLst>
              <a:ext uri="{FF2B5EF4-FFF2-40B4-BE49-F238E27FC236}">
                <a16:creationId xmlns:a16="http://schemas.microsoft.com/office/drawing/2014/main" xmlns="" id="{6729154B-0854-8D4A-BC34-EC1638308C8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7" name="Picture 15">
              <a:extLst>
                <a:ext uri="{FF2B5EF4-FFF2-40B4-BE49-F238E27FC236}">
                  <a16:creationId xmlns:a16="http://schemas.microsoft.com/office/drawing/2014/main" xmlns="" id="{CA4F4ACC-509B-5A44-A9A5-7C4732CD938B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1EE702B6-A1FE-4F40-892A-505AC64E96B9}"/>
                </a:ext>
              </a:extLst>
            </p:cNvPr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0" y="609600"/>
            <a:ext cx="5791200" cy="6248400"/>
          </a:xfrm>
          <a:solidFill>
            <a:schemeClr val="bg2"/>
          </a:solidFill>
        </p:spPr>
        <p:txBody>
          <a:bodyPr lIns="1188720" tIns="914400" rIns="1188720" rtlCol="0">
            <a:normAutofit/>
          </a:bodyPr>
          <a:lstStyle>
            <a:lvl1pPr marL="0" marR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248400" y="1227667"/>
            <a:ext cx="2438400" cy="5016500"/>
          </a:xfrm>
        </p:spPr>
        <p:txBody>
          <a:bodyPr>
            <a:noAutofit/>
          </a:bodyPr>
          <a:lstStyle>
            <a:lvl1pPr marL="0" marR="0" indent="0" algn="l" defTabSz="685766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xmlns="" id="{A0CFD4DB-3B4B-B541-B21A-13B5F30A71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©2018 Discover Financial Services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xmlns="" id="{FEE9E8CA-C5AB-CF47-9835-0E51C4A972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0E999BC-C875-FF44-9754-A117724B1C89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628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2 Line Headlin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grpSp>
        <p:nvGrpSpPr>
          <p:cNvPr id="6" name="Group 14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7" name="Picture 15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6048"/>
            <a:ext cx="5334000" cy="975360"/>
          </a:xfrm>
        </p:spPr>
        <p:txBody>
          <a:bodyPr>
            <a:noAutofit/>
          </a:bodyPr>
          <a:lstStyle>
            <a:lvl1pPr>
              <a:lnSpc>
                <a:spcPts val="28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2510367"/>
            <a:ext cx="5791200" cy="3733800"/>
          </a:xfrm>
        </p:spPr>
        <p:txBody>
          <a:bodyPr>
            <a:noAutofit/>
          </a:bodyPr>
          <a:lstStyle>
            <a:lvl1pPr marL="182876" indent="-182876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baseline="0"/>
            </a:lvl1pPr>
            <a:lvl2pPr marL="457189" indent="-228594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CambriaMath" charset="0"/>
              <a:buChar char="⎯"/>
              <a:defRPr sz="1800"/>
            </a:lvl2pPr>
            <a:lvl3pPr marL="685783" indent="-228594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buFont typeface="Courier New" charset="0"/>
              <a:buChar char="o"/>
              <a:defRPr sz="16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C227BA-0693-42A6-94C9-028584ACB04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36554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Full Photo,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791200" y="2510367"/>
            <a:ext cx="3352800" cy="2438400"/>
          </a:xfrm>
          <a:solidFill>
            <a:schemeClr val="tx1"/>
          </a:solidFill>
        </p:spPr>
        <p:txBody>
          <a:bodyPr lIns="365760" rIns="457200" anchor="ctr"/>
          <a:lstStyle>
            <a:lvl1pPr marL="0" indent="0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xmlns="" id="{3DE518AF-74E8-724D-AF13-E8BEEE655A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©2018 Discover Financial Services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xmlns="" id="{28B68364-407A-C446-9307-7AAFAEB9D32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A2DB25C-3D90-7649-B58D-52D054734AB0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5991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Full Photo,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xmlns="" id="{967C6B6D-EB46-D949-A023-9387DEF29F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BA0604A-85DB-8D4B-BBE0-6942E8ED632F}"/>
              </a:ext>
            </a:extLst>
          </p:cNvPr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xmlns="" id="{27479827-65F4-2449-AF9E-2AEEE3EC20BE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" y="-41275"/>
            <a:ext cx="1982787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A7016D54-43E3-E240-A555-726607B638CD}"/>
              </a:ext>
            </a:extLst>
          </p:cNvPr>
          <p:cNvCxnSpPr/>
          <p:nvPr userDrawn="1"/>
        </p:nvCxnSpPr>
        <p:spPr>
          <a:xfrm>
            <a:off x="1984375" y="173038"/>
            <a:ext cx="0" cy="2555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791200" y="2510367"/>
            <a:ext cx="3352800" cy="2438400"/>
          </a:xfrm>
          <a:solidFill>
            <a:schemeClr val="tx1"/>
          </a:solidFill>
        </p:spPr>
        <p:txBody>
          <a:bodyPr lIns="365760" rIns="457200" anchor="ctr"/>
          <a:lstStyle>
            <a:lvl1pPr marL="0" indent="0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xmlns="" id="{5DCFB422-862D-7D44-8AE4-C2953E37441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©2018 Discover Financial Services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1EDC5CF3-BA5D-D347-BE3C-2244B7687D0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5E9D9A9-7F5F-614B-8519-C80995CDB0F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7903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Circles 1, 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xmlns="" id="{BB7A050E-B058-DF46-B8D4-E523194AA4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>
            <a:extLst>
              <a:ext uri="{FF2B5EF4-FFF2-40B4-BE49-F238E27FC236}">
                <a16:creationId xmlns:a16="http://schemas.microsoft.com/office/drawing/2014/main" xmlns="" id="{140E2412-ABA8-8541-B304-E46AEEA005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6237288"/>
            <a:ext cx="1571625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29917"/>
            <a:ext cx="8229600" cy="934688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221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ircles, 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xmlns="" id="{30CBF8A9-6277-B04F-A466-D9FBB63E0C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>
            <a:extLst>
              <a:ext uri="{FF2B5EF4-FFF2-40B4-BE49-F238E27FC236}">
                <a16:creationId xmlns:a16="http://schemas.microsoft.com/office/drawing/2014/main" xmlns="" id="{0C8E9878-0AF6-8E4B-9F25-90D9C7F9FE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5" y="6413500"/>
            <a:ext cx="1398588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55904"/>
            <a:ext cx="8229600" cy="934688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xmlns="" id="{7E7F4F04-3500-5947-9789-CBB4CA827B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©2018 Discover Financial Services</a:t>
            </a:r>
          </a:p>
        </p:txBody>
      </p:sp>
    </p:spTree>
    <p:extLst>
      <p:ext uri="{BB962C8B-B14F-4D97-AF65-F5344CB8AC3E}">
        <p14:creationId xmlns:p14="http://schemas.microsoft.com/office/powerpoint/2010/main" val="1416259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2901"/>
            <a:ext cx="7886700" cy="685800"/>
          </a:xfrm>
        </p:spPr>
        <p:txBody>
          <a:bodyPr>
            <a:normAutofit/>
          </a:bodyPr>
          <a:lstStyle>
            <a:lvl1pPr algn="l">
              <a:defRPr sz="2100" b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8746F64-C264-2443-A87B-6F015EBFD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C35D18B3-424A-AF47-83B0-0AA5F9D0D596}" type="datetime1">
              <a:rPr lang="en-US">
                <a:solidFill>
                  <a:srgbClr val="474747"/>
                </a:solidFill>
              </a:rPr>
              <a:pPr>
                <a:defRPr/>
              </a:pPr>
              <a:t>6/28/18</a:t>
            </a:fld>
            <a:endParaRPr lang="en-US">
              <a:solidFill>
                <a:srgbClr val="474747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3C99C23-F738-A846-B16E-53A8C71DE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113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, 2 Line Headlin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xmlns="" id="{C9D0111F-D8C5-8447-9F3C-804DF8A8D8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3E8E7AA-9EF0-4745-8A3F-7067FC4D4784}"/>
              </a:ext>
            </a:extLst>
          </p:cNvPr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1">
              <a:solidFill>
                <a:srgbClr val="FFFFFF"/>
              </a:solidFill>
            </a:endParaRPr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xmlns="" id="{F67097E4-E976-8749-8F9B-E28ECDA49086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6350"/>
            <a:ext cx="127952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4E4C93A1-B117-894A-B23D-34FBF612D8E8}"/>
              </a:ext>
            </a:extLst>
          </p:cNvPr>
          <p:cNvCxnSpPr/>
          <p:nvPr userDrawn="1"/>
        </p:nvCxnSpPr>
        <p:spPr>
          <a:xfrm>
            <a:off x="1585913" y="173038"/>
            <a:ext cx="0" cy="2555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6048"/>
            <a:ext cx="5334000" cy="975360"/>
          </a:xfrm>
        </p:spPr>
        <p:txBody>
          <a:bodyPr>
            <a:noAutofit/>
          </a:bodyPr>
          <a:lstStyle>
            <a:lvl1pPr>
              <a:lnSpc>
                <a:spcPts val="28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748090" y="34545"/>
            <a:ext cx="3795712" cy="404284"/>
          </a:xfrm>
        </p:spPr>
        <p:txBody>
          <a:bodyPr rIns="0" anchor="b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2510367"/>
            <a:ext cx="5791200" cy="3733800"/>
          </a:xfrm>
        </p:spPr>
        <p:txBody>
          <a:bodyPr>
            <a:noAutofit/>
          </a:bodyPr>
          <a:lstStyle>
            <a:lvl1pPr marL="182880" indent="-182880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baseline="0"/>
            </a:lvl1pPr>
            <a:lvl2pPr marL="457200" indent="-228600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CambriaMath" charset="0"/>
              <a:buChar char="⎯"/>
              <a:defRPr sz="1800"/>
            </a:lvl2pPr>
            <a:lvl3pPr marL="685800" indent="-22860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buFont typeface="Courier New" charset="0"/>
              <a:buChar char="o"/>
              <a:defRPr sz="16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xmlns="" id="{BCF18DA0-F144-9441-8C9E-AE6B981F745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xmlns="" id="{0E19456E-053B-E34E-996F-D57BFDB19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0DE6E1-08E9-3E40-8A27-C4DE161B3299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491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ue, 2 Line Headlin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xmlns="" id="{CD2FBA1E-11EA-E64A-83A9-075A7C9D03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05943A8-4ECB-4649-BD0A-E8F50E51FEF0}"/>
              </a:ext>
            </a:extLst>
          </p:cNvPr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1">
              <a:solidFill>
                <a:srgbClr val="FFFFFF"/>
              </a:solidFill>
            </a:endParaRPr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xmlns="" id="{68E4D8FE-99CF-6946-A405-232ABF18F432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6350"/>
            <a:ext cx="127952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BF5520AD-0BC8-7B4F-B2E8-EA422355FF79}"/>
              </a:ext>
            </a:extLst>
          </p:cNvPr>
          <p:cNvCxnSpPr/>
          <p:nvPr userDrawn="1"/>
        </p:nvCxnSpPr>
        <p:spPr>
          <a:xfrm>
            <a:off x="1585913" y="173038"/>
            <a:ext cx="0" cy="2555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6048"/>
            <a:ext cx="5334000" cy="975360"/>
          </a:xfrm>
        </p:spPr>
        <p:txBody>
          <a:bodyPr>
            <a:noAutofit/>
          </a:bodyPr>
          <a:lstStyle>
            <a:lvl1pPr>
              <a:lnSpc>
                <a:spcPts val="28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748090" y="34545"/>
            <a:ext cx="3795712" cy="404284"/>
          </a:xfrm>
        </p:spPr>
        <p:txBody>
          <a:bodyPr rIns="0" anchor="b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2510367"/>
            <a:ext cx="5791200" cy="3733800"/>
          </a:xfrm>
        </p:spPr>
        <p:txBody>
          <a:bodyPr>
            <a:noAutofit/>
          </a:bodyPr>
          <a:lstStyle>
            <a:lvl1pPr marL="182880" indent="-182880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baseline="0"/>
            </a:lvl1pPr>
            <a:lvl2pPr marL="457200" indent="-228600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CambriaMath" charset="0"/>
              <a:buChar char="⎯"/>
              <a:defRPr sz="1800"/>
            </a:lvl2pPr>
            <a:lvl3pPr marL="685800" indent="-22860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buFont typeface="Courier New" charset="0"/>
              <a:buChar char="o"/>
              <a:defRPr sz="16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xmlns="" id="{3091D45B-386B-874C-AF1A-93BA8A22F37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xmlns="" id="{FC97661C-9611-2445-A60C-900C14C78B9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9A611-F69C-0549-883E-5A61F9C283CC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61538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Circles 1,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0" cy="6868160"/>
          </a:xfrm>
          <a:prstGeom prst="rect">
            <a:avLst/>
          </a:prstGeom>
        </p:spPr>
      </p:pic>
      <p:sp>
        <p:nvSpPr>
          <p:cNvPr id="9" name="Title 11"/>
          <p:cNvSpPr>
            <a:spLocks noGrp="1"/>
          </p:cNvSpPr>
          <p:nvPr>
            <p:ph type="title" hasCustomPrompt="1"/>
          </p:nvPr>
        </p:nvSpPr>
        <p:spPr>
          <a:xfrm>
            <a:off x="2286000" y="4036485"/>
            <a:ext cx="6400800" cy="1148255"/>
          </a:xfrm>
        </p:spPr>
        <p:txBody>
          <a:bodyPr rIns="0" anchor="t" anchorCtr="0">
            <a:noAutofit/>
          </a:bodyPr>
          <a:lstStyle>
            <a:lvl1pPr algn="r">
              <a:lnSpc>
                <a:spcPts val="34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set in Arial 32pt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5315271"/>
            <a:ext cx="4114800" cy="698180"/>
          </a:xfrm>
        </p:spPr>
        <p:txBody>
          <a:bodyPr rIns="0"/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Business Unit Name or Logo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836" y="3417243"/>
            <a:ext cx="1482351" cy="3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13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Circles 2,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0" cy="6868160"/>
          </a:xfrm>
          <a:prstGeom prst="rect">
            <a:avLst/>
          </a:prstGeom>
        </p:spPr>
      </p:pic>
      <p:sp>
        <p:nvSpPr>
          <p:cNvPr id="9" name="Title 11"/>
          <p:cNvSpPr>
            <a:spLocks noGrp="1"/>
          </p:cNvSpPr>
          <p:nvPr>
            <p:ph type="title" hasCustomPrompt="1"/>
          </p:nvPr>
        </p:nvSpPr>
        <p:spPr>
          <a:xfrm>
            <a:off x="2286000" y="4036485"/>
            <a:ext cx="6400800" cy="1148255"/>
          </a:xfrm>
        </p:spPr>
        <p:txBody>
          <a:bodyPr rIns="0" anchor="t" anchorCtr="0">
            <a:noAutofit/>
          </a:bodyPr>
          <a:lstStyle>
            <a:lvl1pPr algn="r">
              <a:lnSpc>
                <a:spcPts val="34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set in Arial 32pt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5315271"/>
            <a:ext cx="4114800" cy="698180"/>
          </a:xfrm>
        </p:spPr>
        <p:txBody>
          <a:bodyPr rIns="0"/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Business Unit Name or Logo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836" y="3417243"/>
            <a:ext cx="1482351" cy="3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02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ircles,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0" cy="6868160"/>
          </a:xfrm>
          <a:prstGeom prst="rect">
            <a:avLst/>
          </a:prstGeom>
        </p:spPr>
      </p:pic>
      <p:sp>
        <p:nvSpPr>
          <p:cNvPr id="9" name="Title 11"/>
          <p:cNvSpPr>
            <a:spLocks noGrp="1"/>
          </p:cNvSpPr>
          <p:nvPr>
            <p:ph type="title" hasCustomPrompt="1"/>
          </p:nvPr>
        </p:nvSpPr>
        <p:spPr>
          <a:xfrm>
            <a:off x="2286000" y="4036485"/>
            <a:ext cx="6400800" cy="1148255"/>
          </a:xfrm>
        </p:spPr>
        <p:txBody>
          <a:bodyPr rIns="0" anchor="t" anchorCtr="0">
            <a:noAutofit/>
          </a:bodyPr>
          <a:lstStyle>
            <a:lvl1pPr algn="r">
              <a:lnSpc>
                <a:spcPts val="34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set in Arial 32pt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5315271"/>
            <a:ext cx="4114800" cy="698180"/>
          </a:xfrm>
        </p:spPr>
        <p:txBody>
          <a:bodyPr rIns="0"/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Business Unit Name or Logo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836" y="3418492"/>
            <a:ext cx="1482351" cy="32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32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4157"/>
            <a:ext cx="8229600" cy="849376"/>
          </a:xfrm>
        </p:spPr>
        <p:txBody>
          <a:bodyPr>
            <a:noAutofit/>
          </a:bodyPr>
          <a:lstStyle>
            <a:lvl1pPr>
              <a:lnSpc>
                <a:spcPts val="2800"/>
              </a:lnSpc>
              <a:defRPr sz="2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4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1C3FA4-FD0F-404A-B0D3-ED58186E20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4170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Content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40264" y="1649101"/>
            <a:ext cx="2455336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474747"/>
                </a:solidFill>
                <a:latin typeface="Arial" panose="020B0604020202020204"/>
              </a:rPr>
              <a:t>Agenda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895600" y="2510367"/>
            <a:ext cx="5791200" cy="3733800"/>
          </a:xfrm>
        </p:spPr>
        <p:txBody>
          <a:bodyPr/>
          <a:lstStyle>
            <a:lvl1pPr marL="0" indent="0" algn="l">
              <a:lnSpc>
                <a:spcPts val="2000"/>
              </a:lnSpc>
              <a:spcAft>
                <a:spcPts val="800"/>
              </a:spcAft>
              <a:buNone/>
              <a:defRPr sz="1600" b="0" i="0" baseline="0"/>
            </a:lvl1pPr>
          </a:lstStyle>
          <a:p>
            <a:pPr lvl="0"/>
            <a:r>
              <a:rPr lang="en-US"/>
              <a:t>Click to edit contents and slide number	00</a:t>
            </a:r>
          </a:p>
        </p:txBody>
      </p:sp>
    </p:spTree>
    <p:extLst>
      <p:ext uri="{BB962C8B-B14F-4D97-AF65-F5344CB8AC3E}">
        <p14:creationId xmlns:p14="http://schemas.microsoft.com/office/powerpoint/2010/main" val="19273516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3757"/>
            <a:ext cx="1280160" cy="47066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1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5690"/>
            <a:ext cx="1280160" cy="620979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1585850" y="172551"/>
            <a:ext cx="1" cy="256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40264" y="1649101"/>
            <a:ext cx="2455336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FF6600"/>
                </a:solidFill>
                <a:latin typeface="Arial" panose="020B0604020202020204"/>
              </a:rPr>
              <a:t>Agenda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895600" y="2510367"/>
            <a:ext cx="5791200" cy="3733800"/>
          </a:xfrm>
        </p:spPr>
        <p:txBody>
          <a:bodyPr/>
          <a:lstStyle>
            <a:lvl1pPr marL="0" indent="0" algn="l">
              <a:lnSpc>
                <a:spcPts val="2000"/>
              </a:lnSpc>
              <a:spcAft>
                <a:spcPts val="800"/>
              </a:spcAft>
              <a:buNone/>
              <a:defRPr sz="1600" baseline="0"/>
            </a:lvl1pPr>
          </a:lstStyle>
          <a:p>
            <a:pPr lvl="0"/>
            <a:r>
              <a:rPr lang="en-US"/>
              <a:t>Click to edit contents and slide number	00</a:t>
            </a:r>
          </a:p>
        </p:txBody>
      </p:sp>
    </p:spTree>
    <p:extLst>
      <p:ext uri="{BB962C8B-B14F-4D97-AF65-F5344CB8AC3E}">
        <p14:creationId xmlns:p14="http://schemas.microsoft.com/office/powerpoint/2010/main" val="335481395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2 Line Headlin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46048"/>
            <a:ext cx="5334000" cy="975360"/>
          </a:xfrm>
        </p:spPr>
        <p:txBody>
          <a:bodyPr>
            <a:noAutofit/>
          </a:bodyPr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Arial 26pt with 28pt line spacing and set in title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510367"/>
            <a:ext cx="5791200" cy="3733800"/>
          </a:xfrm>
        </p:spPr>
        <p:txBody>
          <a:bodyPr>
            <a:noAutofit/>
          </a:bodyPr>
          <a:lstStyle>
            <a:lvl1pPr marL="182880" indent="-182880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5"/>
              </a:buClr>
              <a:defRPr baseline="0"/>
            </a:lvl1pPr>
            <a:lvl2pPr marL="457200" indent="-228600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5"/>
              </a:buClr>
              <a:buFont typeface="CambriaMath" charset="0"/>
              <a:buChar char="⎯"/>
              <a:defRPr sz="1800"/>
            </a:lvl2pPr>
            <a:lvl3pPr marL="685800" indent="-22860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SzPct val="90000"/>
              <a:buFont typeface="Courier New" charset="0"/>
              <a:buChar char="o"/>
              <a:defRPr sz="1600" baseline="0"/>
            </a:lvl3pPr>
          </a:lstStyle>
          <a:p>
            <a:pPr lvl="0"/>
            <a:r>
              <a:rPr lang="en-US"/>
              <a:t>Bullet point information is Arial 20pt, with 24pt line spacing and 10pt space after</a:t>
            </a:r>
          </a:p>
          <a:p>
            <a:pPr lvl="1"/>
            <a:r>
              <a:rPr lang="en-US"/>
              <a:t>Second level bullet points are Arial 18pt with 21pt line spacing and 9pt space after</a:t>
            </a:r>
          </a:p>
          <a:p>
            <a:pPr lvl="2"/>
            <a:r>
              <a:rPr lang="en-US"/>
              <a:t>Third level bullets are 16pt with 20pt line spacing and 8pt space after</a:t>
            </a:r>
          </a:p>
        </p:txBody>
      </p:sp>
    </p:spTree>
    <p:extLst>
      <p:ext uri="{BB962C8B-B14F-4D97-AF65-F5344CB8AC3E}">
        <p14:creationId xmlns:p14="http://schemas.microsoft.com/office/powerpoint/2010/main" val="296597179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2 Line Headlin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3757"/>
            <a:ext cx="1280160" cy="47066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1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5690"/>
            <a:ext cx="1280160" cy="620979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1585850" y="172551"/>
            <a:ext cx="1" cy="256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46048"/>
            <a:ext cx="5334000" cy="975360"/>
          </a:xfrm>
        </p:spPr>
        <p:txBody>
          <a:bodyPr>
            <a:noAutofit/>
          </a:bodyPr>
          <a:lstStyle>
            <a:lvl1pPr>
              <a:lnSpc>
                <a:spcPts val="28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Headlines are Arial 26pt with 28pt line spacing and set in title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510367"/>
            <a:ext cx="5791200" cy="3733800"/>
          </a:xfrm>
        </p:spPr>
        <p:txBody>
          <a:bodyPr>
            <a:noAutofit/>
          </a:bodyPr>
          <a:lstStyle>
            <a:lvl1pPr marL="182880" indent="-182880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baseline="0"/>
            </a:lvl1pPr>
            <a:lvl2pPr marL="457200" indent="-228600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CambriaMath" charset="0"/>
              <a:buChar char="⎯"/>
              <a:defRPr sz="1800"/>
            </a:lvl2pPr>
            <a:lvl3pPr marL="685800" indent="-22860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buFont typeface="Courier New" charset="0"/>
              <a:buChar char="o"/>
              <a:defRPr sz="1600" baseline="0"/>
            </a:lvl3pPr>
          </a:lstStyle>
          <a:p>
            <a:pPr lvl="0"/>
            <a:r>
              <a:rPr lang="en-US"/>
              <a:t>Bullet point information is Arial 20pt, with 24pt line spacing and 10pt space after</a:t>
            </a:r>
          </a:p>
          <a:p>
            <a:pPr lvl="1"/>
            <a:r>
              <a:rPr lang="en-US"/>
              <a:t>Second level bullet points are Arial 18pt with 21pt line spacing and 9pt space after</a:t>
            </a:r>
          </a:p>
          <a:p>
            <a:pPr lvl="2"/>
            <a:r>
              <a:rPr lang="en-US"/>
              <a:t>Third level bullets are 16pt with 20pt line spacing and 8pt space after</a:t>
            </a:r>
          </a:p>
        </p:txBody>
      </p:sp>
    </p:spTree>
    <p:extLst>
      <p:ext uri="{BB962C8B-B14F-4D97-AF65-F5344CB8AC3E}">
        <p14:creationId xmlns:p14="http://schemas.microsoft.com/office/powerpoint/2010/main" val="154297473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74157"/>
            <a:ext cx="8229600" cy="849376"/>
          </a:xfrm>
        </p:spPr>
        <p:txBody>
          <a:bodyPr anchor="t" anchorCtr="0">
            <a:noAutofit/>
          </a:bodyPr>
          <a:lstStyle>
            <a:lvl1pPr>
              <a:lnSpc>
                <a:spcPts val="2800"/>
              </a:lnSpc>
              <a:defRPr sz="2600">
                <a:solidFill>
                  <a:schemeClr val="tx1"/>
                </a:solidFill>
              </a:defRPr>
            </a:lvl1pPr>
          </a:lstStyle>
          <a:p>
            <a:r>
              <a:rPr lang="en-US"/>
              <a:t>Single headlines are Arial 26pt and set in title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</p:spTree>
    <p:extLst>
      <p:ext uri="{BB962C8B-B14F-4D97-AF65-F5344CB8AC3E}">
        <p14:creationId xmlns:p14="http://schemas.microsoft.com/office/powerpoint/2010/main" val="39015895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3757"/>
            <a:ext cx="1280160" cy="47066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1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5690"/>
            <a:ext cx="1280160" cy="620979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585850" y="172551"/>
            <a:ext cx="1" cy="256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74157"/>
            <a:ext cx="8229600" cy="849376"/>
          </a:xfrm>
        </p:spPr>
        <p:txBody>
          <a:bodyPr anchor="t" anchorCtr="0">
            <a:noAutofit/>
          </a:bodyPr>
          <a:lstStyle>
            <a:lvl1pPr>
              <a:lnSpc>
                <a:spcPts val="28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/>
              <a:t>Single headlines are Arial 26pt and set in title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</p:spTree>
    <p:extLst>
      <p:ext uri="{BB962C8B-B14F-4D97-AF65-F5344CB8AC3E}">
        <p14:creationId xmlns:p14="http://schemas.microsoft.com/office/powerpoint/2010/main" val="34212732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 Line Headline,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70432"/>
            <a:ext cx="8229600" cy="853440"/>
          </a:xfrm>
        </p:spPr>
        <p:txBody>
          <a:bodyPr anchor="t" anchorCtr="0"/>
          <a:lstStyle>
            <a:lvl1pPr>
              <a:lnSpc>
                <a:spcPts val="2800"/>
              </a:lnSpc>
              <a:defRPr sz="2600" baseline="0"/>
            </a:lvl1pPr>
          </a:lstStyle>
          <a:p>
            <a:r>
              <a:rPr lang="en-US"/>
              <a:t>Single headlines are Arial 26pt and set in title case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79706"/>
            <a:ext cx="3886200" cy="3564461"/>
          </a:xfrm>
        </p:spPr>
        <p:txBody>
          <a:bodyPr>
            <a:noAutofit/>
          </a:bodyPr>
          <a:lstStyle>
            <a:lvl1pPr marL="182880" indent="-182880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5"/>
              </a:buClr>
              <a:buFont typeface="Arial" charset="0"/>
              <a:buChar char="•"/>
              <a:defRPr sz="1800" baseline="0"/>
            </a:lvl1pPr>
            <a:lvl2pPr marL="457200" indent="-22860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.AppleSystemUIFont" charset="-120"/>
              <a:buChar char="–"/>
              <a:defRPr sz="1600" baseline="0"/>
            </a:lvl2pPr>
            <a:lvl3pPr marL="685800" indent="-228600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Courier New" charset="0"/>
              <a:buChar char="o"/>
              <a:defRPr sz="1400" baseline="0"/>
            </a:lvl3pPr>
          </a:lstStyle>
          <a:p>
            <a:pPr lvl="0"/>
            <a:r>
              <a:rPr lang="en-US"/>
              <a:t>Bullet level one is 18pt Arial with 21pt line spacing and a 9pt space after </a:t>
            </a:r>
          </a:p>
          <a:p>
            <a:pPr lvl="1"/>
            <a:r>
              <a:rPr lang="en-US"/>
              <a:t>Second level bullets are 16pt Arial with 20pt line spacing and an 8pt space after</a:t>
            </a:r>
          </a:p>
          <a:p>
            <a:pPr lvl="2"/>
            <a:r>
              <a:rPr lang="en-US"/>
              <a:t>Third level bullets are 14pt with an 18pt line spacing and a 7pt space after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023533"/>
            <a:ext cx="3886200" cy="426720"/>
          </a:xfrm>
          <a:solidFill>
            <a:schemeClr val="tx2"/>
          </a:solidFill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Subhead in Arial 14pt bold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00600" y="2023533"/>
            <a:ext cx="3886200" cy="426720"/>
          </a:xfrm>
          <a:solidFill>
            <a:schemeClr val="tx2"/>
          </a:solidFill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Subhead in Arial 14pt bold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00600" y="2679706"/>
            <a:ext cx="3886200" cy="3564461"/>
          </a:xfrm>
        </p:spPr>
        <p:txBody>
          <a:bodyPr>
            <a:noAutofit/>
          </a:bodyPr>
          <a:lstStyle>
            <a:lvl1pPr marL="182880" indent="-182880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5"/>
              </a:buClr>
              <a:buFont typeface="Arial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.AppleSystemUIFont" charset="-120"/>
              <a:buChar char="–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Courier New" charset="0"/>
              <a:buChar char="o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/>
              <a:t>Bullet level one is 18pt Arial with 21pt line spacing and a 9pt space after </a:t>
            </a:r>
          </a:p>
          <a:p>
            <a:pPr lvl="1"/>
            <a:r>
              <a:rPr lang="en-US"/>
              <a:t>Second level bullets are 16pt Arial with 20pt line spacing and an 8pt space after</a:t>
            </a:r>
          </a:p>
          <a:p>
            <a:pPr lvl="2"/>
            <a:r>
              <a:rPr lang="en-US"/>
              <a:t>Third level bullets are 14pt with an 18pt line spacing and a 7pt space after</a:t>
            </a:r>
          </a:p>
        </p:txBody>
      </p:sp>
    </p:spTree>
    <p:extLst>
      <p:ext uri="{BB962C8B-B14F-4D97-AF65-F5344CB8AC3E}">
        <p14:creationId xmlns:p14="http://schemas.microsoft.com/office/powerpoint/2010/main" val="347113210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 Line Headline,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3757"/>
            <a:ext cx="1280160" cy="47066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1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5690"/>
            <a:ext cx="1280160" cy="620979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1585850" y="172551"/>
            <a:ext cx="1" cy="256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70432"/>
            <a:ext cx="8229600" cy="853440"/>
          </a:xfrm>
        </p:spPr>
        <p:txBody>
          <a:bodyPr anchor="t" anchorCtr="0"/>
          <a:lstStyle>
            <a:lvl1pPr>
              <a:lnSpc>
                <a:spcPts val="2800"/>
              </a:lnSpc>
              <a:defRPr sz="2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Single headlines are Arial 26pt and set in title case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79706"/>
            <a:ext cx="3886200" cy="3564461"/>
          </a:xfrm>
        </p:spPr>
        <p:txBody>
          <a:bodyPr>
            <a:noAutofit/>
          </a:bodyPr>
          <a:lstStyle>
            <a:lvl1pPr marL="182880" indent="-182880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charset="0"/>
              <a:buChar char="•"/>
              <a:defRPr sz="1800" baseline="0"/>
            </a:lvl1pPr>
            <a:lvl2pPr marL="457200" indent="-22860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.AppleSystemUIFont" charset="-120"/>
              <a:buChar char="–"/>
              <a:defRPr sz="1600" baseline="0"/>
            </a:lvl2pPr>
            <a:lvl3pPr marL="685800" indent="-228600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Courier New" charset="0"/>
              <a:buChar char="o"/>
              <a:defRPr sz="1400" baseline="0"/>
            </a:lvl3pPr>
          </a:lstStyle>
          <a:p>
            <a:pPr lvl="0"/>
            <a:r>
              <a:rPr lang="en-US"/>
              <a:t>Bullet level one is 18pt Arial with 21pt line spacing and a 9pt space after </a:t>
            </a:r>
          </a:p>
          <a:p>
            <a:pPr lvl="1"/>
            <a:r>
              <a:rPr lang="en-US"/>
              <a:t>Second level bullets are 16pt Arial with 20pt line spacing and an 8pt space after</a:t>
            </a:r>
          </a:p>
          <a:p>
            <a:pPr lvl="2"/>
            <a:r>
              <a:rPr lang="en-US"/>
              <a:t>Third level bullets are 14pt with an 18pt line spacing and a 7pt space after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023533"/>
            <a:ext cx="3886200" cy="426720"/>
          </a:xfrm>
          <a:solidFill>
            <a:schemeClr val="accent5"/>
          </a:solidFill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Subhead in Arial 14pt bold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00600" y="2023533"/>
            <a:ext cx="3886200" cy="426720"/>
          </a:xfrm>
          <a:solidFill>
            <a:schemeClr val="accent5"/>
          </a:solidFill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Subhead in Arial 14pt bold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00600" y="2679706"/>
            <a:ext cx="3886200" cy="3564461"/>
          </a:xfrm>
        </p:spPr>
        <p:txBody>
          <a:bodyPr>
            <a:noAutofit/>
          </a:bodyPr>
          <a:lstStyle>
            <a:lvl1pPr marL="182880" indent="-182880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.AppleSystemUIFont" charset="-120"/>
              <a:buChar char="–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Courier New" charset="0"/>
              <a:buChar char="o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/>
              <a:t>Bullet level one is 18pt Arial with 21pt line spacing and a 9pt space after </a:t>
            </a:r>
          </a:p>
          <a:p>
            <a:pPr lvl="1"/>
            <a:r>
              <a:rPr lang="en-US"/>
              <a:t>Second level bullets are 16pt Arial with 20pt line spacing and an 8pt space after</a:t>
            </a:r>
          </a:p>
          <a:p>
            <a:pPr lvl="2"/>
            <a:r>
              <a:rPr lang="en-US"/>
              <a:t>Third level bullets are 14pt with an 18pt line spacing and a 7pt space after</a:t>
            </a:r>
          </a:p>
        </p:txBody>
      </p:sp>
    </p:spTree>
    <p:extLst>
      <p:ext uri="{BB962C8B-B14F-4D97-AF65-F5344CB8AC3E}">
        <p14:creationId xmlns:p14="http://schemas.microsoft.com/office/powerpoint/2010/main" val="193715036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 Line Headline,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70432"/>
            <a:ext cx="8229600" cy="853440"/>
          </a:xfrm>
        </p:spPr>
        <p:txBody>
          <a:bodyPr anchor="t" anchorCtr="0"/>
          <a:lstStyle>
            <a:lvl1pPr>
              <a:lnSpc>
                <a:spcPts val="2800"/>
              </a:lnSpc>
              <a:defRPr sz="2600" baseline="0"/>
            </a:lvl1pPr>
          </a:lstStyle>
          <a:p>
            <a:r>
              <a:rPr lang="en-US"/>
              <a:t>Single headlines are Arial 26pt and set in title case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82241"/>
            <a:ext cx="2438400" cy="3561927"/>
          </a:xfrm>
        </p:spPr>
        <p:txBody>
          <a:bodyPr>
            <a:noAutofit/>
          </a:bodyPr>
          <a:lstStyle>
            <a:lvl1pPr marL="182880" indent="-18288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Arial" charset="0"/>
              <a:buChar char="•"/>
              <a:defRPr sz="1600" baseline="0"/>
            </a:lvl1pPr>
            <a:lvl2pPr marL="365760" indent="-182880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.AppleSystemUIFont" charset="-120"/>
              <a:buChar char="–"/>
              <a:defRPr sz="1400" baseline="0"/>
            </a:lvl2pPr>
          </a:lstStyle>
          <a:p>
            <a:pPr lvl="0"/>
            <a:r>
              <a:rPr lang="en-US"/>
              <a:t>Bullet level one is 16pt Arial with 20pt line spacing and an 8pt paragraph spacing after </a:t>
            </a:r>
          </a:p>
          <a:p>
            <a:pPr lvl="1"/>
            <a:r>
              <a:rPr lang="en-US"/>
              <a:t>Second level bullets are 14pt with an 18pt line spacing and a 7pt space after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023872"/>
            <a:ext cx="2438400" cy="426720"/>
          </a:xfrm>
          <a:solidFill>
            <a:schemeClr val="tx2"/>
          </a:solidFill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Subhead in Arial 14pt bold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352800" y="2023872"/>
            <a:ext cx="2438400" cy="426720"/>
          </a:xfrm>
          <a:solidFill>
            <a:schemeClr val="tx2"/>
          </a:solidFill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lang="en-US" sz="14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Subhead in Arial 14pt bold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248400" y="2023872"/>
            <a:ext cx="2438400" cy="426720"/>
          </a:xfrm>
          <a:solidFill>
            <a:schemeClr val="tx2"/>
          </a:solidFill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lang="en-US" sz="14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Subhead in Arial 14pt bold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3352800" y="2682241"/>
            <a:ext cx="2438400" cy="3561927"/>
          </a:xfrm>
        </p:spPr>
        <p:txBody>
          <a:bodyPr>
            <a:noAutofit/>
          </a:bodyPr>
          <a:lstStyle>
            <a:lvl1pPr marL="182880" indent="-18288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Arial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630" indent="-285750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.AppleSystemUIFont" charset="-120"/>
              <a:buChar char="–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marL="182880" lvl="0" indent="-18288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Arial" charset="0"/>
              <a:buChar char="•"/>
            </a:pPr>
            <a:r>
              <a:rPr lang="en-US"/>
              <a:t>Bullet level one is 16pt Arial with 20pt line spacing and an 8pt paragraph spacing after </a:t>
            </a:r>
          </a:p>
          <a:p>
            <a:pPr marL="365760" lvl="1" indent="-182880" algn="l" defTabSz="685783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.AppleSystemUIFont" charset="-120"/>
              <a:buChar char="–"/>
            </a:pPr>
            <a:r>
              <a:rPr lang="en-US"/>
              <a:t>Second level bullets are 14pt with an 18pt line spacing and a 7pt space after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0" y="2682241"/>
            <a:ext cx="2438400" cy="3561927"/>
          </a:xfrm>
        </p:spPr>
        <p:txBody>
          <a:bodyPr>
            <a:noAutofit/>
          </a:bodyPr>
          <a:lstStyle>
            <a:lvl1pPr marL="182880" indent="-18288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Font typeface="Arial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630" indent="-285750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.AppleSystemUIFont" charset="-120"/>
              <a:buChar char="–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marL="182880" lvl="0" indent="-18288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Arial" charset="0"/>
              <a:buChar char="•"/>
            </a:pPr>
            <a:r>
              <a:rPr lang="en-US"/>
              <a:t>Bullet level one is 16pt Arial with 20pt line spacing and an 8pt paragraph spacing after </a:t>
            </a:r>
          </a:p>
          <a:p>
            <a:pPr marL="365760" lvl="1" indent="-182880" algn="l" defTabSz="685783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.AppleSystemUIFont" charset="-120"/>
              <a:buChar char="–"/>
            </a:pPr>
            <a:r>
              <a:rPr lang="en-US"/>
              <a:t>Second level bullets are 14pt with an 18pt line spacing and a 7pt space after</a:t>
            </a:r>
          </a:p>
        </p:txBody>
      </p:sp>
    </p:spTree>
    <p:extLst>
      <p:ext uri="{BB962C8B-B14F-4D97-AF65-F5344CB8AC3E}">
        <p14:creationId xmlns:p14="http://schemas.microsoft.com/office/powerpoint/2010/main" val="110379672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 Line Headline,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3757"/>
            <a:ext cx="1280160" cy="47066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1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5690"/>
            <a:ext cx="1280160" cy="62097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1585850" y="172551"/>
            <a:ext cx="1" cy="256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70432"/>
            <a:ext cx="8229600" cy="853440"/>
          </a:xfrm>
        </p:spPr>
        <p:txBody>
          <a:bodyPr anchor="t" anchorCtr="0"/>
          <a:lstStyle>
            <a:lvl1pPr>
              <a:lnSpc>
                <a:spcPts val="2800"/>
              </a:lnSpc>
              <a:defRPr sz="2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Single headlines are Arial 26pt and set in title case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82241"/>
            <a:ext cx="2438400" cy="3561927"/>
          </a:xfrm>
        </p:spPr>
        <p:txBody>
          <a:bodyPr>
            <a:noAutofit/>
          </a:bodyPr>
          <a:lstStyle>
            <a:lvl1pPr marL="182880" indent="-18288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charset="0"/>
              <a:buChar char="•"/>
              <a:defRPr sz="1600" baseline="0"/>
            </a:lvl1pPr>
            <a:lvl2pPr marL="365760" indent="-182880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.AppleSystemUIFont" charset="-120"/>
              <a:buChar char="–"/>
              <a:defRPr sz="1400" baseline="0"/>
            </a:lvl2pPr>
          </a:lstStyle>
          <a:p>
            <a:pPr lvl="0"/>
            <a:r>
              <a:rPr lang="en-US"/>
              <a:t>Bullet level one is 16pt Arial with 20pt line spacing and an 8pt paragraph spacing after </a:t>
            </a:r>
          </a:p>
          <a:p>
            <a:pPr lvl="1"/>
            <a:r>
              <a:rPr lang="en-US"/>
              <a:t>Second level bullets are 14pt with an 18pt line spacing and a 7pt space after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023872"/>
            <a:ext cx="2438400" cy="426720"/>
          </a:xfrm>
          <a:solidFill>
            <a:schemeClr val="accent5"/>
          </a:solidFill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Subhead in Arial 14pt bold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352800" y="2023872"/>
            <a:ext cx="2438400" cy="426720"/>
          </a:xfrm>
          <a:solidFill>
            <a:schemeClr val="accent5"/>
          </a:solidFill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lang="en-US" sz="14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Subhead in Arial 14pt bold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248400" y="2023872"/>
            <a:ext cx="2438400" cy="426720"/>
          </a:xfrm>
          <a:solidFill>
            <a:schemeClr val="accent5"/>
          </a:solidFill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lang="en-US" sz="14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Subhead in Arial 14pt bold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3352800" y="2682241"/>
            <a:ext cx="2438400" cy="3561927"/>
          </a:xfrm>
        </p:spPr>
        <p:txBody>
          <a:bodyPr>
            <a:noAutofit/>
          </a:bodyPr>
          <a:lstStyle>
            <a:lvl1pPr marL="182880" indent="-18288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630" indent="-285750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.AppleSystemUIFont" charset="-120"/>
              <a:buChar char="–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marL="182880" lvl="0" indent="-18288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Bullet level one is 16pt Arial with 20pt line spacing and an 8pt paragraph spacing after </a:t>
            </a:r>
          </a:p>
          <a:p>
            <a:pPr marL="365760" lvl="1" indent="-182880" algn="l" defTabSz="685783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.AppleSystemUIFont" charset="-120"/>
              <a:buChar char="–"/>
            </a:pPr>
            <a:r>
              <a:rPr lang="en-US"/>
              <a:t>Second level bullets are 14pt with an 18pt line spacing and a 7pt space after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0" y="2682241"/>
            <a:ext cx="2438400" cy="3561927"/>
          </a:xfrm>
        </p:spPr>
        <p:txBody>
          <a:bodyPr>
            <a:noAutofit/>
          </a:bodyPr>
          <a:lstStyle>
            <a:lvl1pPr marL="182880" indent="-18288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Font typeface="Arial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630" indent="-285750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.AppleSystemUIFont" charset="-120"/>
              <a:buChar char="–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marL="182880" lvl="0" indent="-18288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Bullet level one is 16pt Arial with 20pt line spacing and an 8pt paragraph spacing after </a:t>
            </a:r>
          </a:p>
          <a:p>
            <a:pPr marL="365760" lvl="1" indent="-182880" algn="l" defTabSz="685783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.AppleSystemUIFont" charset="-120"/>
              <a:buChar char="–"/>
            </a:pPr>
            <a:r>
              <a:rPr lang="en-US"/>
              <a:t>Second level bullets are 14pt with an 18pt line spacing and a 7pt space after</a:t>
            </a:r>
          </a:p>
        </p:txBody>
      </p:sp>
    </p:spTree>
    <p:extLst>
      <p:ext uri="{BB962C8B-B14F-4D97-AF65-F5344CB8AC3E}">
        <p14:creationId xmlns:p14="http://schemas.microsoft.com/office/powerpoint/2010/main" val="88052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grpSp>
        <p:nvGrpSpPr>
          <p:cNvPr id="5" name="Group 14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6" name="Picture 15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Straight Connector 6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4157"/>
            <a:ext cx="8229600" cy="849376"/>
          </a:xfrm>
        </p:spPr>
        <p:txBody>
          <a:bodyPr>
            <a:noAutofit/>
          </a:bodyPr>
          <a:lstStyle>
            <a:lvl1pPr>
              <a:lnSpc>
                <a:spcPts val="28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89246D-357E-49B2-B6C8-A4942390CEE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21610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Two Line Headline, Content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Headlines are Arial 26pt with 28pt line spacing and set in title case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1" name="Chart Placeholder 12"/>
          <p:cNvSpPr>
            <a:spLocks noGrp="1"/>
          </p:cNvSpPr>
          <p:nvPr>
            <p:ph type="chart" sz="quarter" idx="16" hasCustomPrompt="1"/>
          </p:nvPr>
        </p:nvSpPr>
        <p:spPr>
          <a:xfrm>
            <a:off x="4800600" y="2957125"/>
            <a:ext cx="3886200" cy="3287041"/>
          </a:xfrm>
        </p:spPr>
        <p:txBody>
          <a:bodyPr lIns="91440" tIns="731520" bIns="91440" anchor="t" anchorCtr="0"/>
          <a:lstStyle>
            <a:lvl1pPr marL="0" indent="0" algn="ctr">
              <a:buNone/>
              <a:defRPr sz="900" b="1"/>
            </a:lvl1pPr>
          </a:lstStyle>
          <a:p>
            <a:r>
              <a:rPr lang="en-US"/>
              <a:t>Click to create and then enter chart information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00600" y="2516929"/>
            <a:ext cx="3886200" cy="347472"/>
          </a:xfrm>
          <a:noFill/>
        </p:spPr>
        <p:txBody>
          <a:bodyPr rIns="0" anchor="t" anchorCtr="0"/>
          <a:lstStyle>
            <a:lvl1pPr marL="0" indent="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6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marL="0" lvl="0" indent="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Chart subhead in Arial 16pt bold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800600" y="2910763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2516930"/>
            <a:ext cx="3886200" cy="3727237"/>
          </a:xfrm>
        </p:spPr>
        <p:txBody>
          <a:bodyPr>
            <a:noAutofit/>
          </a:bodyPr>
          <a:lstStyle>
            <a:lvl1pPr marL="182880" indent="-182880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5"/>
              </a:buClr>
              <a:buFont typeface="Arial" charset="0"/>
              <a:buChar char="•"/>
              <a:defRPr sz="1800" baseline="0"/>
            </a:lvl1pPr>
            <a:lvl2pPr marL="457200" indent="-22860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.AppleSystemUIFont" charset="-120"/>
              <a:buChar char="–"/>
              <a:defRPr sz="1600" baseline="0"/>
            </a:lvl2pPr>
            <a:lvl3pPr marL="685800" indent="-228600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Courier New" charset="0"/>
              <a:buChar char="o"/>
              <a:defRPr sz="1400" baseline="0"/>
            </a:lvl3pPr>
          </a:lstStyle>
          <a:p>
            <a:pPr lvl="0"/>
            <a:r>
              <a:rPr lang="en-US"/>
              <a:t>Bullet level one is 18pt Arial with 21pt line spacing and a 9pt space after </a:t>
            </a:r>
          </a:p>
          <a:p>
            <a:pPr lvl="1"/>
            <a:r>
              <a:rPr lang="en-US"/>
              <a:t>Second level bullets are 16pt Arial with 20pt line spacing and an 8pt space after</a:t>
            </a:r>
          </a:p>
          <a:p>
            <a:pPr lvl="2"/>
            <a:r>
              <a:rPr lang="en-US"/>
              <a:t>Third level bullets are 14pt with an 18pt line spacing and a 7pt space after</a:t>
            </a:r>
          </a:p>
        </p:txBody>
      </p:sp>
    </p:spTree>
    <p:extLst>
      <p:ext uri="{BB962C8B-B14F-4D97-AF65-F5344CB8AC3E}">
        <p14:creationId xmlns:p14="http://schemas.microsoft.com/office/powerpoint/2010/main" val="22244006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Two Line Headline, Content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3757"/>
            <a:ext cx="1280160" cy="470664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1">
              <a:solidFill>
                <a:srgbClr val="FFFFFF"/>
              </a:solidFill>
            </a:endParaRPr>
          </a:p>
        </p:txBody>
      </p:sp>
      <p:pic>
        <p:nvPicPr>
          <p:cNvPr id="17" name="Picture 16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5690"/>
            <a:ext cx="1280160" cy="62097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1585850" y="172551"/>
            <a:ext cx="1" cy="256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Headlines are Arial 26pt with 28pt line spacing and set in title case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1" name="Chart Placeholder 12"/>
          <p:cNvSpPr>
            <a:spLocks noGrp="1"/>
          </p:cNvSpPr>
          <p:nvPr>
            <p:ph type="chart" sz="quarter" idx="16" hasCustomPrompt="1"/>
          </p:nvPr>
        </p:nvSpPr>
        <p:spPr>
          <a:xfrm>
            <a:off x="4800600" y="2957125"/>
            <a:ext cx="3886200" cy="3287041"/>
          </a:xfrm>
        </p:spPr>
        <p:txBody>
          <a:bodyPr lIns="91440" tIns="731520" bIns="91440" anchor="t" anchorCtr="0"/>
          <a:lstStyle>
            <a:lvl1pPr marL="0" indent="0" algn="ctr">
              <a:buNone/>
              <a:defRPr sz="900" b="1"/>
            </a:lvl1pPr>
          </a:lstStyle>
          <a:p>
            <a:r>
              <a:rPr lang="en-US"/>
              <a:t>Click to create and then enter chart information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00600" y="2516929"/>
            <a:ext cx="3886200" cy="347472"/>
          </a:xfrm>
          <a:noFill/>
        </p:spPr>
        <p:txBody>
          <a:bodyPr rIns="0" anchor="t" anchorCtr="0"/>
          <a:lstStyle>
            <a:lvl1pPr marL="0" indent="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6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marL="0" lvl="0" indent="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Chart subhead in Arial 16pt bold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800600" y="2910763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2516930"/>
            <a:ext cx="3886200" cy="3727237"/>
          </a:xfrm>
        </p:spPr>
        <p:txBody>
          <a:bodyPr>
            <a:noAutofit/>
          </a:bodyPr>
          <a:lstStyle>
            <a:lvl1pPr marL="182880" indent="-182880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charset="0"/>
              <a:buChar char="•"/>
              <a:defRPr sz="1800" baseline="0"/>
            </a:lvl1pPr>
            <a:lvl2pPr marL="457200" indent="-22860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.AppleSystemUIFont" charset="-120"/>
              <a:buChar char="–"/>
              <a:defRPr sz="1600" baseline="0"/>
            </a:lvl2pPr>
            <a:lvl3pPr marL="685800" indent="-228600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Courier New" charset="0"/>
              <a:buChar char="o"/>
              <a:defRPr sz="1400" baseline="0"/>
            </a:lvl3pPr>
          </a:lstStyle>
          <a:p>
            <a:pPr lvl="0"/>
            <a:r>
              <a:rPr lang="en-US"/>
              <a:t>Bullet level one is 18pt Arial with 21pt line spacing and a 9pt space after </a:t>
            </a:r>
          </a:p>
          <a:p>
            <a:pPr lvl="1"/>
            <a:r>
              <a:rPr lang="en-US"/>
              <a:t>Second level bullets are 16pt Arial with 20pt line spacing and an 8pt space after</a:t>
            </a:r>
          </a:p>
          <a:p>
            <a:pPr lvl="2"/>
            <a:r>
              <a:rPr lang="en-US"/>
              <a:t>Third level bullets are 14pt with an 18pt line spacing and a 7pt space after</a:t>
            </a:r>
          </a:p>
        </p:txBody>
      </p:sp>
    </p:spTree>
    <p:extLst>
      <p:ext uri="{BB962C8B-B14F-4D97-AF65-F5344CB8AC3E}">
        <p14:creationId xmlns:p14="http://schemas.microsoft.com/office/powerpoint/2010/main" val="165772497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 Line Headline,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70432"/>
            <a:ext cx="8229600" cy="836952"/>
          </a:xfrm>
        </p:spPr>
        <p:txBody>
          <a:bodyPr anchor="t" anchorCtr="0"/>
          <a:lstStyle>
            <a:lvl1pPr>
              <a:lnSpc>
                <a:spcPts val="2800"/>
              </a:lnSpc>
              <a:defRPr sz="2600" baseline="0"/>
            </a:lvl1pPr>
          </a:lstStyle>
          <a:p>
            <a:r>
              <a:rPr lang="en-US"/>
              <a:t>Single headlines are Arial 26pt and set in title case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025311"/>
            <a:ext cx="3886200" cy="347472"/>
          </a:xfrm>
          <a:noFill/>
        </p:spPr>
        <p:txBody>
          <a:bodyPr rIns="0" anchor="t" anchorCtr="0"/>
          <a:lstStyle>
            <a:lvl1pPr marL="0" indent="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marL="0" lvl="0" indent="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Chart subhead in Arial 16pt bold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57200" y="2428823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800600" y="2428823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4800600" y="2025311"/>
            <a:ext cx="3886200" cy="347472"/>
          </a:xfrm>
          <a:noFill/>
        </p:spPr>
        <p:txBody>
          <a:bodyPr rIns="0" anchor="t" anchorCtr="0"/>
          <a:lstStyle>
            <a:lvl1pPr marL="0" indent="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marL="0" lvl="0" indent="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Chart subhead in Arial 16pt bold</a:t>
            </a:r>
          </a:p>
        </p:txBody>
      </p:sp>
      <p:sp>
        <p:nvSpPr>
          <p:cNvPr id="24" name="Chart Placeholder 7"/>
          <p:cNvSpPr>
            <a:spLocks noGrp="1"/>
          </p:cNvSpPr>
          <p:nvPr>
            <p:ph type="chart" sz="quarter" idx="19" hasCustomPrompt="1"/>
          </p:nvPr>
        </p:nvSpPr>
        <p:spPr>
          <a:xfrm>
            <a:off x="457200" y="2771287"/>
            <a:ext cx="3886200" cy="3472880"/>
          </a:xfrm>
        </p:spPr>
        <p:txBody>
          <a:bodyPr tIns="914400"/>
          <a:lstStyle>
            <a:lvl1pPr marL="0" indent="0" algn="ctr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create a new chart</a:t>
            </a:r>
          </a:p>
        </p:txBody>
      </p:sp>
      <p:sp>
        <p:nvSpPr>
          <p:cNvPr id="25" name="Chart Placeholder 11"/>
          <p:cNvSpPr>
            <a:spLocks noGrp="1"/>
          </p:cNvSpPr>
          <p:nvPr>
            <p:ph type="chart" sz="quarter" idx="20" hasCustomPrompt="1"/>
          </p:nvPr>
        </p:nvSpPr>
        <p:spPr>
          <a:xfrm>
            <a:off x="4800600" y="2771287"/>
            <a:ext cx="3886200" cy="3472880"/>
          </a:xfrm>
        </p:spPr>
        <p:txBody>
          <a:bodyPr tIns="914400"/>
          <a:lstStyle>
            <a:lvl1pPr marL="0" indent="0" algn="ctr" defTabSz="685783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1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create a new chart</a:t>
            </a:r>
          </a:p>
        </p:txBody>
      </p:sp>
    </p:spTree>
    <p:extLst>
      <p:ext uri="{BB962C8B-B14F-4D97-AF65-F5344CB8AC3E}">
        <p14:creationId xmlns:p14="http://schemas.microsoft.com/office/powerpoint/2010/main" val="353232612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 Line Headline,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3757"/>
            <a:ext cx="1280160" cy="47066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1">
              <a:solidFill>
                <a:srgbClr val="FFFFFF"/>
              </a:solidFill>
            </a:endParaRPr>
          </a:p>
        </p:txBody>
      </p:sp>
      <p:pic>
        <p:nvPicPr>
          <p:cNvPr id="15" name="Picture 14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5690"/>
            <a:ext cx="1280160" cy="62097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1585850" y="172551"/>
            <a:ext cx="1" cy="256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70432"/>
            <a:ext cx="8229600" cy="836952"/>
          </a:xfrm>
        </p:spPr>
        <p:txBody>
          <a:bodyPr anchor="t" anchorCtr="0"/>
          <a:lstStyle>
            <a:lvl1pPr>
              <a:lnSpc>
                <a:spcPts val="2800"/>
              </a:lnSpc>
              <a:defRPr sz="2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Single headlines are Arial 26pt and set in title case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025311"/>
            <a:ext cx="3886200" cy="347472"/>
          </a:xfrm>
          <a:noFill/>
        </p:spPr>
        <p:txBody>
          <a:bodyPr rIns="0" anchor="t" anchorCtr="0"/>
          <a:lstStyle>
            <a:lvl1pPr marL="0" indent="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marL="0" lvl="0" indent="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Chart subhead in Arial 16pt bold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57200" y="2428823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800600" y="2428823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4800600" y="2025311"/>
            <a:ext cx="3886200" cy="347472"/>
          </a:xfrm>
          <a:noFill/>
        </p:spPr>
        <p:txBody>
          <a:bodyPr rIns="0" anchor="t" anchorCtr="0"/>
          <a:lstStyle>
            <a:lvl1pPr marL="0" indent="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marL="0" lvl="0" indent="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Chart subhead in Arial 16pt bold</a:t>
            </a:r>
          </a:p>
        </p:txBody>
      </p:sp>
      <p:sp>
        <p:nvSpPr>
          <p:cNvPr id="24" name="Chart Placeholder 7"/>
          <p:cNvSpPr>
            <a:spLocks noGrp="1"/>
          </p:cNvSpPr>
          <p:nvPr>
            <p:ph type="chart" sz="quarter" idx="19" hasCustomPrompt="1"/>
          </p:nvPr>
        </p:nvSpPr>
        <p:spPr>
          <a:xfrm>
            <a:off x="457200" y="2771287"/>
            <a:ext cx="3886200" cy="3472880"/>
          </a:xfrm>
        </p:spPr>
        <p:txBody>
          <a:bodyPr tIns="914400"/>
          <a:lstStyle>
            <a:lvl1pPr marL="0" indent="0" algn="ctr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create a new chart</a:t>
            </a:r>
          </a:p>
        </p:txBody>
      </p:sp>
      <p:sp>
        <p:nvSpPr>
          <p:cNvPr id="25" name="Chart Placeholder 11"/>
          <p:cNvSpPr>
            <a:spLocks noGrp="1"/>
          </p:cNvSpPr>
          <p:nvPr>
            <p:ph type="chart" sz="quarter" idx="20" hasCustomPrompt="1"/>
          </p:nvPr>
        </p:nvSpPr>
        <p:spPr>
          <a:xfrm>
            <a:off x="4800600" y="2771287"/>
            <a:ext cx="3886200" cy="3472880"/>
          </a:xfrm>
        </p:spPr>
        <p:txBody>
          <a:bodyPr tIns="914400"/>
          <a:lstStyle>
            <a:lvl1pPr marL="0" indent="0" algn="ctr" defTabSz="685783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1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create a new chart</a:t>
            </a:r>
          </a:p>
        </p:txBody>
      </p:sp>
    </p:spTree>
    <p:extLst>
      <p:ext uri="{BB962C8B-B14F-4D97-AF65-F5344CB8AC3E}">
        <p14:creationId xmlns:p14="http://schemas.microsoft.com/office/powerpoint/2010/main" val="336646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 Line Headline, 4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11937"/>
            <a:ext cx="8229600" cy="774700"/>
          </a:xfrm>
        </p:spPr>
        <p:txBody>
          <a:bodyPr anchor="t" anchorCtr="0"/>
          <a:lstStyle>
            <a:lvl1pPr>
              <a:lnSpc>
                <a:spcPts val="2600"/>
              </a:lnSpc>
              <a:defRPr sz="2400" baseline="0"/>
            </a:lvl1pPr>
          </a:lstStyle>
          <a:p>
            <a:r>
              <a:rPr lang="en-US"/>
              <a:t>Smaller single headlines are Arial 24pt</a:t>
            </a:r>
          </a:p>
        </p:txBody>
      </p:sp>
      <p:sp>
        <p:nvSpPr>
          <p:cNvPr id="36" name="Chart Placeholder 7"/>
          <p:cNvSpPr>
            <a:spLocks noGrp="1"/>
          </p:cNvSpPr>
          <p:nvPr>
            <p:ph type="chart" sz="quarter" idx="19" hasCustomPrompt="1"/>
          </p:nvPr>
        </p:nvSpPr>
        <p:spPr>
          <a:xfrm>
            <a:off x="457200" y="2023534"/>
            <a:ext cx="3886200" cy="1405471"/>
          </a:xfrm>
        </p:spPr>
        <p:txBody>
          <a:bodyPr tIns="91440" rIns="0"/>
          <a:lstStyle>
            <a:lvl1pPr marL="0" indent="0" algn="ctr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create a new chart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1609572"/>
            <a:ext cx="3886200" cy="347472"/>
          </a:xfrm>
          <a:noFill/>
        </p:spPr>
        <p:txBody>
          <a:bodyPr rIns="0" anchor="b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Chart subhead in Arial 14pt bold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457200" y="2013084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>
            <a:off x="4800600" y="2013084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hart Placeholder 7"/>
          <p:cNvSpPr>
            <a:spLocks noGrp="1"/>
          </p:cNvSpPr>
          <p:nvPr>
            <p:ph type="chart" sz="quarter" idx="27" hasCustomPrompt="1"/>
          </p:nvPr>
        </p:nvSpPr>
        <p:spPr>
          <a:xfrm>
            <a:off x="4800600" y="2023534"/>
            <a:ext cx="3886200" cy="1405471"/>
          </a:xfrm>
        </p:spPr>
        <p:txBody>
          <a:bodyPr tIns="91440" rIns="0"/>
          <a:lstStyle>
            <a:lvl1pPr marL="0" indent="0" algn="ctr" defTabSz="685783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create a new chart</a:t>
            </a:r>
          </a:p>
        </p:txBody>
      </p:sp>
      <p:sp>
        <p:nvSpPr>
          <p:cNvPr id="41" name="Chart Placeholder 7"/>
          <p:cNvSpPr>
            <a:spLocks noGrp="1"/>
          </p:cNvSpPr>
          <p:nvPr>
            <p:ph type="chart" sz="quarter" idx="28" hasCustomPrompt="1"/>
          </p:nvPr>
        </p:nvSpPr>
        <p:spPr>
          <a:xfrm>
            <a:off x="457200" y="4436102"/>
            <a:ext cx="3886200" cy="1405471"/>
          </a:xfrm>
        </p:spPr>
        <p:txBody>
          <a:bodyPr tIns="91440" rIns="0"/>
          <a:lstStyle>
            <a:lvl1pPr marL="0" indent="0" algn="ctr" defTabSz="685783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create a new chart</a:t>
            </a:r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457200" y="4439996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4800600" y="4430317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hart Placeholder 7"/>
          <p:cNvSpPr>
            <a:spLocks noGrp="1"/>
          </p:cNvSpPr>
          <p:nvPr>
            <p:ph type="chart" sz="quarter" idx="31" hasCustomPrompt="1"/>
          </p:nvPr>
        </p:nvSpPr>
        <p:spPr>
          <a:xfrm>
            <a:off x="4800600" y="4436102"/>
            <a:ext cx="3886200" cy="1405471"/>
          </a:xfrm>
        </p:spPr>
        <p:txBody>
          <a:bodyPr tIns="91440" rIns="0"/>
          <a:lstStyle>
            <a:lvl1pPr marL="0" indent="0" algn="ctr" defTabSz="685783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create a new chart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4800600" y="1609572"/>
            <a:ext cx="3886200" cy="347472"/>
          </a:xfrm>
          <a:noFill/>
        </p:spPr>
        <p:txBody>
          <a:bodyPr rIns="0" anchor="b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Chart subhead in Arial 14pt bold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4800600" y="4036484"/>
            <a:ext cx="3886200" cy="347472"/>
          </a:xfrm>
          <a:noFill/>
        </p:spPr>
        <p:txBody>
          <a:bodyPr rIns="0" anchor="b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Chart subhead in Arial 14pt bold</a:t>
            </a:r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57200" y="4036484"/>
            <a:ext cx="3886200" cy="347472"/>
          </a:xfrm>
          <a:noFill/>
        </p:spPr>
        <p:txBody>
          <a:bodyPr rIns="0" anchor="b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Chart subhead in Arial 14pt bold</a:t>
            </a:r>
          </a:p>
        </p:txBody>
      </p:sp>
    </p:spTree>
    <p:extLst>
      <p:ext uri="{BB962C8B-B14F-4D97-AF65-F5344CB8AC3E}">
        <p14:creationId xmlns:p14="http://schemas.microsoft.com/office/powerpoint/2010/main" val="390394301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 Line Headline, 4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3757"/>
            <a:ext cx="1280160" cy="470664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1">
              <a:solidFill>
                <a:srgbClr val="FFFFFF"/>
              </a:solidFill>
            </a:endParaRPr>
          </a:p>
        </p:txBody>
      </p:sp>
      <p:pic>
        <p:nvPicPr>
          <p:cNvPr id="20" name="Picture 19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5690"/>
            <a:ext cx="1280160" cy="620979"/>
          </a:xfrm>
          <a:prstGeom prst="rect">
            <a:avLst/>
          </a:prstGeom>
        </p:spPr>
      </p:pic>
      <p:cxnSp>
        <p:nvCxnSpPr>
          <p:cNvPr id="21" name="Straight Connector 20"/>
          <p:cNvCxnSpPr/>
          <p:nvPr userDrawn="1"/>
        </p:nvCxnSpPr>
        <p:spPr>
          <a:xfrm>
            <a:off x="1585850" y="172551"/>
            <a:ext cx="1" cy="256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11937"/>
            <a:ext cx="8229600" cy="774700"/>
          </a:xfrm>
        </p:spPr>
        <p:txBody>
          <a:bodyPr anchor="t" anchorCtr="0"/>
          <a:lstStyle>
            <a:lvl1pPr>
              <a:lnSpc>
                <a:spcPts val="2600"/>
              </a:lnSpc>
              <a:defRPr sz="24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Smaller single headlines are Arial 24pt</a:t>
            </a:r>
          </a:p>
        </p:txBody>
      </p:sp>
      <p:sp>
        <p:nvSpPr>
          <p:cNvPr id="36" name="Chart Placeholder 7"/>
          <p:cNvSpPr>
            <a:spLocks noGrp="1"/>
          </p:cNvSpPr>
          <p:nvPr>
            <p:ph type="chart" sz="quarter" idx="19" hasCustomPrompt="1"/>
          </p:nvPr>
        </p:nvSpPr>
        <p:spPr>
          <a:xfrm>
            <a:off x="457200" y="2023534"/>
            <a:ext cx="3886200" cy="1405471"/>
          </a:xfrm>
        </p:spPr>
        <p:txBody>
          <a:bodyPr tIns="91440" rIns="0"/>
          <a:lstStyle>
            <a:lvl1pPr marL="0" indent="0" algn="ctr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create a new chart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1609572"/>
            <a:ext cx="3886200" cy="347472"/>
          </a:xfrm>
          <a:noFill/>
        </p:spPr>
        <p:txBody>
          <a:bodyPr rIns="0" anchor="b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Chart subhead in Arial 14pt bold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457200" y="2013084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>
            <a:off x="4800600" y="2013084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hart Placeholder 7"/>
          <p:cNvSpPr>
            <a:spLocks noGrp="1"/>
          </p:cNvSpPr>
          <p:nvPr>
            <p:ph type="chart" sz="quarter" idx="27" hasCustomPrompt="1"/>
          </p:nvPr>
        </p:nvSpPr>
        <p:spPr>
          <a:xfrm>
            <a:off x="4800600" y="2023534"/>
            <a:ext cx="3886200" cy="1405471"/>
          </a:xfrm>
        </p:spPr>
        <p:txBody>
          <a:bodyPr tIns="91440" rIns="0"/>
          <a:lstStyle>
            <a:lvl1pPr marL="0" indent="0" algn="ctr" defTabSz="685783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create a new chart</a:t>
            </a:r>
          </a:p>
        </p:txBody>
      </p:sp>
      <p:sp>
        <p:nvSpPr>
          <p:cNvPr id="41" name="Chart Placeholder 7"/>
          <p:cNvSpPr>
            <a:spLocks noGrp="1"/>
          </p:cNvSpPr>
          <p:nvPr>
            <p:ph type="chart" sz="quarter" idx="28" hasCustomPrompt="1"/>
          </p:nvPr>
        </p:nvSpPr>
        <p:spPr>
          <a:xfrm>
            <a:off x="457200" y="4436102"/>
            <a:ext cx="3886200" cy="1405471"/>
          </a:xfrm>
        </p:spPr>
        <p:txBody>
          <a:bodyPr tIns="91440" rIns="0"/>
          <a:lstStyle>
            <a:lvl1pPr marL="0" indent="0" algn="ctr" defTabSz="685783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create a new chart</a:t>
            </a:r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457200" y="4439996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4800600" y="4430317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hart Placeholder 7"/>
          <p:cNvSpPr>
            <a:spLocks noGrp="1"/>
          </p:cNvSpPr>
          <p:nvPr>
            <p:ph type="chart" sz="quarter" idx="31" hasCustomPrompt="1"/>
          </p:nvPr>
        </p:nvSpPr>
        <p:spPr>
          <a:xfrm>
            <a:off x="4800600" y="4436102"/>
            <a:ext cx="3886200" cy="1405471"/>
          </a:xfrm>
        </p:spPr>
        <p:txBody>
          <a:bodyPr tIns="91440" rIns="0"/>
          <a:lstStyle>
            <a:lvl1pPr marL="0" indent="0" algn="ctr" defTabSz="685783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create a new chart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4800600" y="1609572"/>
            <a:ext cx="3886200" cy="347472"/>
          </a:xfrm>
          <a:noFill/>
        </p:spPr>
        <p:txBody>
          <a:bodyPr rIns="0" anchor="b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Chart subhead in Arial 14pt bold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4800600" y="4036484"/>
            <a:ext cx="3886200" cy="347472"/>
          </a:xfrm>
          <a:noFill/>
        </p:spPr>
        <p:txBody>
          <a:bodyPr rIns="0" anchor="b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Chart subhead in Arial 14pt bold</a:t>
            </a:r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57200" y="4036484"/>
            <a:ext cx="3886200" cy="347472"/>
          </a:xfrm>
          <a:noFill/>
        </p:spPr>
        <p:txBody>
          <a:bodyPr rIns="0" anchor="b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Chart subhead in Arial 14pt bold</a:t>
            </a:r>
          </a:p>
        </p:txBody>
      </p:sp>
    </p:spTree>
    <p:extLst>
      <p:ext uri="{BB962C8B-B14F-4D97-AF65-F5344CB8AC3E}">
        <p14:creationId xmlns:p14="http://schemas.microsoft.com/office/powerpoint/2010/main" val="15343711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 Header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</p:spTree>
    <p:extLst>
      <p:ext uri="{BB962C8B-B14F-4D97-AF65-F5344CB8AC3E}">
        <p14:creationId xmlns:p14="http://schemas.microsoft.com/office/powerpoint/2010/main" val="408485005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eader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3757"/>
            <a:ext cx="1280160" cy="47066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1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5690"/>
            <a:ext cx="1280160" cy="62097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585850" y="172551"/>
            <a:ext cx="1" cy="256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34545"/>
            <a:ext cx="3795712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</p:spTree>
    <p:extLst>
      <p:ext uri="{BB962C8B-B14F-4D97-AF65-F5344CB8AC3E}">
        <p14:creationId xmlns:p14="http://schemas.microsoft.com/office/powerpoint/2010/main" val="165983813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‹#›</a:t>
            </a:fld>
            <a:endParaRPr lang="en-US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57582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Circles 1,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0" cy="6868160"/>
          </a:xfrm>
          <a:prstGeom prst="rect">
            <a:avLst/>
          </a:prstGeom>
        </p:spPr>
      </p:pic>
      <p:sp>
        <p:nvSpPr>
          <p:cNvPr id="6" name="Title 11"/>
          <p:cNvSpPr>
            <a:spLocks noGrp="1"/>
          </p:cNvSpPr>
          <p:nvPr>
            <p:ph type="title" hasCustomPrompt="1"/>
          </p:nvPr>
        </p:nvSpPr>
        <p:spPr>
          <a:xfrm>
            <a:off x="457200" y="566735"/>
            <a:ext cx="8229600" cy="1148255"/>
          </a:xfrm>
        </p:spPr>
        <p:txBody>
          <a:bodyPr rIns="0" anchor="b" anchorCtr="0">
            <a:noAutofit/>
          </a:bodyPr>
          <a:lstStyle>
            <a:lvl1pPr algn="r">
              <a:lnSpc>
                <a:spcPts val="3200"/>
              </a:lnSpc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in Arial 30pt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1879628"/>
            <a:ext cx="5791200" cy="1020233"/>
          </a:xfrm>
        </p:spPr>
        <p:txBody>
          <a:bodyPr rIns="0"/>
          <a:lstStyle>
            <a:lvl1pPr marL="0" indent="0" algn="r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800" y="6244167"/>
            <a:ext cx="1143000" cy="2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71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theme" Target="../theme/theme1.xml"/><Relationship Id="rId39" Type="http://schemas.openxmlformats.org/officeDocument/2006/relationships/image" Target="../media/image1.png"/><Relationship Id="rId40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69.xml"/><Relationship Id="rId9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2.xml"/><Relationship Id="rId36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56.xml"/><Relationship Id="rId37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41" Type="http://schemas.openxmlformats.org/officeDocument/2006/relationships/image" Target="../media/image1.png"/><Relationship Id="rId42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100.xml"/><Relationship Id="rId25" Type="http://schemas.openxmlformats.org/officeDocument/2006/relationships/slideLayout" Target="../slideLayouts/slideLayout101.xml"/><Relationship Id="rId26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4.xml"/><Relationship Id="rId29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9.xml"/><Relationship Id="rId4" Type="http://schemas.openxmlformats.org/officeDocument/2006/relationships/slideLayout" Target="../slideLayouts/slideLayout80.xml"/><Relationship Id="rId5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07.xml"/><Relationship Id="rId32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3.xml"/><Relationship Id="rId8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110.xml"/><Relationship Id="rId35" Type="http://schemas.openxmlformats.org/officeDocument/2006/relationships/slideLayout" Target="../slideLayouts/slideLayout111.xml"/><Relationship Id="rId36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95.xml"/><Relationship Id="rId37" Type="http://schemas.openxmlformats.org/officeDocument/2006/relationships/theme" Target="../theme/theme3.xml"/><Relationship Id="rId38" Type="http://schemas.openxmlformats.org/officeDocument/2006/relationships/image" Target="../media/image17.png"/><Relationship Id="rId39" Type="http://schemas.openxmlformats.org/officeDocument/2006/relationships/image" Target="../media/image18.png"/></Relationships>
</file>

<file path=ppt/slideMasters/_rels/slideMaster4.xml.rels><?xml version="1.0" encoding="UTF-8" standalone="yes"?>
<Relationships xmlns="http://schemas.openxmlformats.org/package/2006/relationships"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132.xml"/><Relationship Id="rId21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34.xml"/><Relationship Id="rId23" Type="http://schemas.openxmlformats.org/officeDocument/2006/relationships/slideLayout" Target="../slideLayouts/slideLayout135.xml"/><Relationship Id="rId24" Type="http://schemas.openxmlformats.org/officeDocument/2006/relationships/slideLayout" Target="../slideLayouts/slideLayout136.xml"/><Relationship Id="rId25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38.xml"/><Relationship Id="rId27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0.xml"/><Relationship Id="rId29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7.xml"/><Relationship Id="rId30" Type="http://schemas.openxmlformats.org/officeDocument/2006/relationships/slideLayout" Target="../slideLayouts/slideLayout142.xml"/><Relationship Id="rId31" Type="http://schemas.openxmlformats.org/officeDocument/2006/relationships/slideLayout" Target="../slideLayouts/slideLayout143.xml"/><Relationship Id="rId32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20.xml"/><Relationship Id="rId33" Type="http://schemas.openxmlformats.org/officeDocument/2006/relationships/slideLayout" Target="../slideLayouts/slideLayout145.xml"/><Relationship Id="rId34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47.xml"/><Relationship Id="rId36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49.xml"/><Relationship Id="rId38" Type="http://schemas.openxmlformats.org/officeDocument/2006/relationships/slideLayout" Target="../slideLayouts/slideLayout150.xml"/><Relationship Id="rId39" Type="http://schemas.openxmlformats.org/officeDocument/2006/relationships/slideLayout" Target="../slideLayouts/slideLayout151.xml"/><Relationship Id="rId40" Type="http://schemas.openxmlformats.org/officeDocument/2006/relationships/slideLayout" Target="../slideLayouts/slideLayout152.xml"/><Relationship Id="rId41" Type="http://schemas.openxmlformats.org/officeDocument/2006/relationships/slideLayout" Target="../slideLayouts/slideLayout153.xml"/><Relationship Id="rId42" Type="http://schemas.openxmlformats.org/officeDocument/2006/relationships/slideLayout" Target="../slideLayouts/slideLayout154.xml"/><Relationship Id="rId43" Type="http://schemas.openxmlformats.org/officeDocument/2006/relationships/slideLayout" Target="../slideLayouts/slideLayout155.xml"/><Relationship Id="rId44" Type="http://schemas.openxmlformats.org/officeDocument/2006/relationships/theme" Target="../theme/theme4.xml"/><Relationship Id="rId4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55700"/>
            <a:ext cx="5334000" cy="97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Headlines are Arial 26pt with 28pt line spacing and set in title case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514600"/>
            <a:ext cx="5791200" cy="372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Bullet point information is Arial 20pt with 24pt line spacing and 10pt space after</a:t>
            </a:r>
          </a:p>
          <a:p>
            <a:pPr lvl="1"/>
            <a:r>
              <a:rPr lang="en-US" altLang="en-US"/>
              <a:t>Second level bullets are Arial 18pt with 21pt line spacing and 9pt space after</a:t>
            </a:r>
          </a:p>
          <a:p>
            <a:pPr lvl="2"/>
            <a:r>
              <a:rPr lang="en-US" altLang="en-US"/>
              <a:t>Third level bullets are 16pt with 20pt line spacing and 8pt space after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1288"/>
            <a:ext cx="1828800" cy="3667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6858000" y="6491288"/>
            <a:ext cx="1828800" cy="3667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96C89022-6676-4C40-B9A7-AC5D902493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007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grpSp>
        <p:nvGrpSpPr>
          <p:cNvPr id="1032" name="Group 3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1033" name="Picture 18"/>
            <p:cNvPicPr>
              <a:picLocks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Straight Connector 19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22" r:id="rId6"/>
    <p:sldLayoutId id="2147484232" r:id="rId7"/>
    <p:sldLayoutId id="2147484223" r:id="rId8"/>
    <p:sldLayoutId id="2147484233" r:id="rId9"/>
    <p:sldLayoutId id="2147484224" r:id="rId10"/>
    <p:sldLayoutId id="2147484234" r:id="rId11"/>
    <p:sldLayoutId id="2147484225" r:id="rId12"/>
    <p:sldLayoutId id="2147484235" r:id="rId13"/>
    <p:sldLayoutId id="2147484236" r:id="rId14"/>
    <p:sldLayoutId id="2147484237" r:id="rId15"/>
    <p:sldLayoutId id="2147484238" r:id="rId16"/>
    <p:sldLayoutId id="2147484239" r:id="rId17"/>
    <p:sldLayoutId id="2147484240" r:id="rId18"/>
    <p:sldLayoutId id="2147484241" r:id="rId19"/>
    <p:sldLayoutId id="2147484226" r:id="rId20"/>
    <p:sldLayoutId id="2147484242" r:id="rId21"/>
    <p:sldLayoutId id="2147484243" r:id="rId22"/>
    <p:sldLayoutId id="2147484244" r:id="rId23"/>
    <p:sldLayoutId id="2147484245" r:id="rId24"/>
    <p:sldLayoutId id="2147484246" r:id="rId25"/>
    <p:sldLayoutId id="2147484247" r:id="rId26"/>
    <p:sldLayoutId id="2147484248" r:id="rId27"/>
    <p:sldLayoutId id="2147484249" r:id="rId28"/>
    <p:sldLayoutId id="2147484250" r:id="rId29"/>
    <p:sldLayoutId id="2147484251" r:id="rId30"/>
    <p:sldLayoutId id="2147484252" r:id="rId31"/>
    <p:sldLayoutId id="2147484253" r:id="rId32"/>
    <p:sldLayoutId id="2147484254" r:id="rId33"/>
    <p:sldLayoutId id="2147484255" r:id="rId34"/>
    <p:sldLayoutId id="2147484256" r:id="rId35"/>
    <p:sldLayoutId id="2147484257" r:id="rId36"/>
    <p:sldLayoutId id="2147484258" r:id="rId37"/>
  </p:sldLayoutIdLst>
  <p:hf hdr="0" dt="0"/>
  <p:txStyles>
    <p:titleStyle>
      <a:lvl1pPr algn="l" defTabSz="684213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4213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" charset="0"/>
        </a:defRPr>
      </a:lvl2pPr>
      <a:lvl3pPr algn="l" defTabSz="684213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" charset="0"/>
        </a:defRPr>
      </a:lvl3pPr>
      <a:lvl4pPr algn="l" defTabSz="684213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" charset="0"/>
        </a:defRPr>
      </a:lvl4pPr>
      <a:lvl5pPr algn="l" defTabSz="684213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" charset="0"/>
        </a:defRPr>
      </a:lvl5pPr>
      <a:lvl6pPr marL="457200" algn="l" defTabSz="684213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" charset="0"/>
        </a:defRPr>
      </a:lvl6pPr>
      <a:lvl7pPr marL="914400" algn="l" defTabSz="684213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" charset="0"/>
        </a:defRPr>
      </a:lvl7pPr>
      <a:lvl8pPr marL="1371600" algn="l" defTabSz="684213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" charset="0"/>
        </a:defRPr>
      </a:lvl8pPr>
      <a:lvl9pPr marL="1828800" algn="l" defTabSz="684213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" charset="0"/>
        </a:defRPr>
      </a:lvl9pPr>
    </p:titleStyle>
    <p:bodyStyle>
      <a:lvl1pPr marL="182563" indent="-182563" algn="l" defTabSz="684213" rtl="0" eaLnBrk="0" fontAlgn="base" hangingPunct="0">
        <a:lnSpc>
          <a:spcPts val="2400"/>
        </a:lnSpc>
        <a:spcBef>
          <a:spcPct val="0"/>
        </a:spcBef>
        <a:spcAft>
          <a:spcPts val="1000"/>
        </a:spcAft>
        <a:buClr>
          <a:srgbClr val="74787B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13" indent="-227013" algn="l" defTabSz="684213" rtl="0" eaLnBrk="0" fontAlgn="base" hangingPunct="0">
        <a:lnSpc>
          <a:spcPts val="2100"/>
        </a:lnSpc>
        <a:spcBef>
          <a:spcPct val="0"/>
        </a:spcBef>
        <a:spcAft>
          <a:spcPts val="900"/>
        </a:spcAft>
        <a:buClr>
          <a:srgbClr val="74787B"/>
        </a:buClr>
        <a:buFont typeface=".AppleSystemUIFont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684213" indent="-227013" algn="l" defTabSz="684213" rtl="0" eaLnBrk="0" fontAlgn="base" hangingPunct="0">
        <a:lnSpc>
          <a:spcPts val="2000"/>
        </a:lnSpc>
        <a:spcBef>
          <a:spcPct val="0"/>
        </a:spcBef>
        <a:spcAft>
          <a:spcPts val="800"/>
        </a:spcAft>
        <a:buClr>
          <a:srgbClr val="74787B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563" indent="-169863" algn="l" defTabSz="684213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463" indent="-169863" algn="l" defTabSz="684213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>
            <a:extLst>
              <a:ext uri="{FF2B5EF4-FFF2-40B4-BE49-F238E27FC236}">
                <a16:creationId xmlns:a16="http://schemas.microsoft.com/office/drawing/2014/main" xmlns="" id="{FA02EBAE-815A-6748-AAF6-9F3F3FA507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>
            <a:extLst>
              <a:ext uri="{FF2B5EF4-FFF2-40B4-BE49-F238E27FC236}">
                <a16:creationId xmlns:a16="http://schemas.microsoft.com/office/drawing/2014/main" xmlns="" id="{125E1450-346D-0743-A242-9E68331133E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155700"/>
            <a:ext cx="5334000" cy="97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Headlines are Arial 26pt with 28pt line spacing and set in title case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xmlns="" id="{1FDCF437-99B0-2F49-928F-B7CFFAD48AD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2514600"/>
            <a:ext cx="5791200" cy="372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Bullet point information is Arial 20pt with 24pt line spacing and 10pt space after</a:t>
            </a:r>
          </a:p>
          <a:p>
            <a:pPr lvl="1"/>
            <a:r>
              <a:rPr lang="en-US" altLang="en-US"/>
              <a:t>Second level bullets are Arial 18pt with 21pt line spacing and 9pt space after</a:t>
            </a:r>
          </a:p>
          <a:p>
            <a:pPr lvl="2"/>
            <a:r>
              <a:rPr lang="en-US" altLang="en-US"/>
              <a:t>Third level bullets are 16pt with 20pt line spacing and 8pt space after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2B95A0E-9AE8-B248-9B7A-017BB775D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491288"/>
            <a:ext cx="1828800" cy="3667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7149FD-B670-FB43-BEAA-384427712D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0" y="6491288"/>
            <a:ext cx="1828800" cy="3667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511851B6-4B79-B848-ABFB-FA32A9FB3122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EAF3B41-C9DE-7C44-A5D5-3E69AB041B89}"/>
              </a:ext>
            </a:extLst>
          </p:cNvPr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007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grpSp>
        <p:nvGrpSpPr>
          <p:cNvPr id="1032" name="Group 3">
            <a:extLst>
              <a:ext uri="{FF2B5EF4-FFF2-40B4-BE49-F238E27FC236}">
                <a16:creationId xmlns:a16="http://schemas.microsoft.com/office/drawing/2014/main" xmlns="" id="{626317A4-3BF2-6F44-9FAD-A54CD846D2A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1033" name="Picture 18">
              <a:extLst>
                <a:ext uri="{FF2B5EF4-FFF2-40B4-BE49-F238E27FC236}">
                  <a16:creationId xmlns:a16="http://schemas.microsoft.com/office/drawing/2014/main" xmlns="" id="{367E7865-3841-564E-994A-D25C7C2BA9F5}"/>
                </a:ext>
              </a:extLst>
            </p:cNvPr>
            <p:cNvPicPr>
              <a:picLocks/>
            </p:cNvPicPr>
            <p:nvPr userDrawn="1"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0C96EB9F-A778-914C-B211-2A8E4A771926}"/>
                </a:ext>
              </a:extLst>
            </p:cNvPr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451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63" r:id="rId2"/>
    <p:sldLayoutId id="2147484264" r:id="rId3"/>
    <p:sldLayoutId id="2147484265" r:id="rId4"/>
    <p:sldLayoutId id="2147484266" r:id="rId5"/>
    <p:sldLayoutId id="2147484267" r:id="rId6"/>
    <p:sldLayoutId id="2147484268" r:id="rId7"/>
    <p:sldLayoutId id="2147484269" r:id="rId8"/>
    <p:sldLayoutId id="2147484270" r:id="rId9"/>
    <p:sldLayoutId id="2147484271" r:id="rId10"/>
    <p:sldLayoutId id="2147484272" r:id="rId11"/>
    <p:sldLayoutId id="2147484273" r:id="rId12"/>
    <p:sldLayoutId id="2147484274" r:id="rId13"/>
    <p:sldLayoutId id="2147484275" r:id="rId14"/>
    <p:sldLayoutId id="2147484276" r:id="rId15"/>
    <p:sldLayoutId id="2147484277" r:id="rId16"/>
    <p:sldLayoutId id="2147484278" r:id="rId17"/>
    <p:sldLayoutId id="2147484279" r:id="rId18"/>
    <p:sldLayoutId id="2147484280" r:id="rId19"/>
    <p:sldLayoutId id="2147484281" r:id="rId20"/>
    <p:sldLayoutId id="2147484282" r:id="rId21"/>
    <p:sldLayoutId id="2147484283" r:id="rId22"/>
    <p:sldLayoutId id="2147484284" r:id="rId23"/>
    <p:sldLayoutId id="2147484285" r:id="rId24"/>
    <p:sldLayoutId id="2147484286" r:id="rId25"/>
    <p:sldLayoutId id="2147484287" r:id="rId26"/>
    <p:sldLayoutId id="2147484288" r:id="rId27"/>
    <p:sldLayoutId id="2147484289" r:id="rId28"/>
    <p:sldLayoutId id="2147484290" r:id="rId29"/>
    <p:sldLayoutId id="2147484291" r:id="rId30"/>
    <p:sldLayoutId id="2147484292" r:id="rId31"/>
    <p:sldLayoutId id="2147484293" r:id="rId32"/>
    <p:sldLayoutId id="2147484294" r:id="rId33"/>
    <p:sldLayoutId id="2147484295" r:id="rId34"/>
    <p:sldLayoutId id="2147484296" r:id="rId35"/>
    <p:sldLayoutId id="2147484297" r:id="rId36"/>
    <p:sldLayoutId id="2147484298" r:id="rId37"/>
    <p:sldLayoutId id="2147484299" r:id="rId38"/>
    <p:sldLayoutId id="2147484300" r:id="rId39"/>
  </p:sldLayoutIdLst>
  <p:hf hdr="0" dt="0"/>
  <p:txStyles>
    <p:titleStyle>
      <a:lvl1pPr algn="l" defTabSz="684213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4213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" charset="0"/>
        </a:defRPr>
      </a:lvl2pPr>
      <a:lvl3pPr algn="l" defTabSz="684213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" charset="0"/>
        </a:defRPr>
      </a:lvl3pPr>
      <a:lvl4pPr algn="l" defTabSz="684213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" charset="0"/>
        </a:defRPr>
      </a:lvl4pPr>
      <a:lvl5pPr algn="l" defTabSz="684213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" charset="0"/>
        </a:defRPr>
      </a:lvl5pPr>
      <a:lvl6pPr marL="457200" algn="l" defTabSz="684213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" charset="0"/>
        </a:defRPr>
      </a:lvl6pPr>
      <a:lvl7pPr marL="914400" algn="l" defTabSz="684213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" charset="0"/>
        </a:defRPr>
      </a:lvl7pPr>
      <a:lvl8pPr marL="1371600" algn="l" defTabSz="684213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" charset="0"/>
        </a:defRPr>
      </a:lvl8pPr>
      <a:lvl9pPr marL="1828800" algn="l" defTabSz="684213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" charset="0"/>
        </a:defRPr>
      </a:lvl9pPr>
    </p:titleStyle>
    <p:bodyStyle>
      <a:lvl1pPr marL="182563" indent="-182563" algn="l" defTabSz="684213" rtl="0" eaLnBrk="0" fontAlgn="base" hangingPunct="0">
        <a:lnSpc>
          <a:spcPts val="2400"/>
        </a:lnSpc>
        <a:spcBef>
          <a:spcPct val="0"/>
        </a:spcBef>
        <a:spcAft>
          <a:spcPts val="1000"/>
        </a:spcAft>
        <a:buClr>
          <a:srgbClr val="74787B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13" indent="-227013" algn="l" defTabSz="684213" rtl="0" eaLnBrk="0" fontAlgn="base" hangingPunct="0">
        <a:lnSpc>
          <a:spcPts val="2100"/>
        </a:lnSpc>
        <a:spcBef>
          <a:spcPct val="0"/>
        </a:spcBef>
        <a:spcAft>
          <a:spcPts val="900"/>
        </a:spcAft>
        <a:buClr>
          <a:srgbClr val="74787B"/>
        </a:buClr>
        <a:buFont typeface=".AppleSystemUIFont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684213" indent="-227013" algn="l" defTabSz="684213" rtl="0" eaLnBrk="0" fontAlgn="base" hangingPunct="0">
        <a:lnSpc>
          <a:spcPts val="2000"/>
        </a:lnSpc>
        <a:spcBef>
          <a:spcPct val="0"/>
        </a:spcBef>
        <a:spcAft>
          <a:spcPts val="800"/>
        </a:spcAft>
        <a:buClr>
          <a:srgbClr val="74787B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563" indent="-169863" algn="l" defTabSz="684213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463" indent="-169863" algn="l" defTabSz="684213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3757"/>
            <a:ext cx="1280160" cy="47066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48389"/>
            <a:ext cx="5334000" cy="9741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Headlines are Arial 26pt with 28pt line spacing and set in title case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510367"/>
            <a:ext cx="5791200" cy="373380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/>
          <a:p>
            <a:pPr lvl="0"/>
            <a:r>
              <a:rPr lang="en-US"/>
              <a:t>Bullet point information is Arial 20pt with 24pt line spacing and 10pt space after</a:t>
            </a:r>
          </a:p>
          <a:p>
            <a:pPr lvl="1"/>
            <a:r>
              <a:rPr lang="en-US"/>
              <a:t>Second level bullets are Arial 18pt with 21pt line spacing and 9pt space after</a:t>
            </a:r>
          </a:p>
          <a:p>
            <a:pPr lvl="2"/>
            <a:r>
              <a:rPr lang="en-US"/>
              <a:t>Third level bullets are 16pt with 20pt line spacing and 8pt space after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1818"/>
            <a:ext cx="1828800" cy="36618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474747"/>
                </a:solidFill>
                <a:latin typeface="Arial" panose="020B0604020202020204"/>
              </a:rPr>
              <a:t>©2018 Discover Financial Services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6858000" y="6491817"/>
            <a:ext cx="1828800" cy="36618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2C0598A4-470A-764E-BF54-0E1638E4D98B}" type="slidenum">
              <a:rPr lang="en-US" smtClean="0">
                <a:solidFill>
                  <a:srgbClr val="474747"/>
                </a:solidFill>
                <a:latin typeface="Arial" panose="020B0604020202020204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474747"/>
              </a:solidFill>
              <a:latin typeface="Arial" panose="020B0604020202020204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007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1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/>
          </p:cNvPicPr>
          <p:nvPr userDrawn="1"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5690"/>
            <a:ext cx="1280160" cy="620979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1585850" y="172551"/>
            <a:ext cx="1" cy="256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106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3" r:id="rId2"/>
    <p:sldLayoutId id="2147484304" r:id="rId3"/>
    <p:sldLayoutId id="2147484305" r:id="rId4"/>
    <p:sldLayoutId id="2147484306" r:id="rId5"/>
    <p:sldLayoutId id="2147484307" r:id="rId6"/>
    <p:sldLayoutId id="2147484308" r:id="rId7"/>
    <p:sldLayoutId id="2147484309" r:id="rId8"/>
    <p:sldLayoutId id="2147484310" r:id="rId9"/>
    <p:sldLayoutId id="2147484311" r:id="rId10"/>
    <p:sldLayoutId id="2147484312" r:id="rId11"/>
    <p:sldLayoutId id="2147484313" r:id="rId12"/>
    <p:sldLayoutId id="2147484314" r:id="rId13"/>
    <p:sldLayoutId id="2147484315" r:id="rId14"/>
    <p:sldLayoutId id="2147484316" r:id="rId15"/>
    <p:sldLayoutId id="2147484317" r:id="rId16"/>
    <p:sldLayoutId id="2147484318" r:id="rId17"/>
    <p:sldLayoutId id="2147484319" r:id="rId18"/>
    <p:sldLayoutId id="2147484320" r:id="rId19"/>
    <p:sldLayoutId id="2147484321" r:id="rId20"/>
    <p:sldLayoutId id="2147484322" r:id="rId21"/>
    <p:sldLayoutId id="2147484323" r:id="rId22"/>
    <p:sldLayoutId id="2147484324" r:id="rId23"/>
    <p:sldLayoutId id="2147484325" r:id="rId24"/>
    <p:sldLayoutId id="2147484326" r:id="rId25"/>
    <p:sldLayoutId id="2147484327" r:id="rId26"/>
    <p:sldLayoutId id="2147484328" r:id="rId27"/>
    <p:sldLayoutId id="2147484329" r:id="rId28"/>
    <p:sldLayoutId id="2147484330" r:id="rId29"/>
    <p:sldLayoutId id="2147484331" r:id="rId30"/>
    <p:sldLayoutId id="2147484332" r:id="rId31"/>
    <p:sldLayoutId id="2147484333" r:id="rId32"/>
    <p:sldLayoutId id="2147484334" r:id="rId33"/>
    <p:sldLayoutId id="2147484335" r:id="rId34"/>
    <p:sldLayoutId id="2147484336" r:id="rId35"/>
    <p:sldLayoutId id="2147484337" r:id="rId36"/>
  </p:sldLayoutIdLst>
  <p:hf hdr="0" dt="0"/>
  <p:txStyles>
    <p:titleStyle>
      <a:lvl1pPr algn="l" defTabSz="685783" rtl="0" eaLnBrk="1" latinLnBrk="0" hangingPunct="1">
        <a:lnSpc>
          <a:spcPts val="2800"/>
        </a:lnSpc>
        <a:spcBef>
          <a:spcPct val="0"/>
        </a:spcBef>
        <a:buNone/>
        <a:defRPr sz="2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685783" rtl="0" eaLnBrk="1" latinLnBrk="0" hangingPunct="1">
        <a:lnSpc>
          <a:spcPts val="2400"/>
        </a:lnSpc>
        <a:spcBef>
          <a:spcPts val="0"/>
        </a:spcBef>
        <a:spcAft>
          <a:spcPts val="1000"/>
        </a:spcAft>
        <a:buClr>
          <a:schemeClr val="accent5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685783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accent5"/>
        </a:buClr>
        <a:buFont typeface=".AppleSystemUIFont" charset="-12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685783" rtl="0" eaLnBrk="1" latinLnBrk="0" hangingPunct="1">
        <a:lnSpc>
          <a:spcPts val="2000"/>
        </a:lnSpc>
        <a:spcBef>
          <a:spcPts val="0"/>
        </a:spcBef>
        <a:spcAft>
          <a:spcPts val="800"/>
        </a:spcAft>
        <a:buClr>
          <a:schemeClr val="accent5"/>
        </a:buClr>
        <a:buSzPct val="90000"/>
        <a:buFont typeface="Courier New" charset="0"/>
        <a:buChar char="o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orient="horz" pos="4032">
          <p15:clr>
            <a:srgbClr val="F26B43"/>
          </p15:clr>
        </p15:guide>
        <p15:guide id="3" pos="288">
          <p15:clr>
            <a:srgbClr val="F26B43"/>
          </p15:clr>
        </p15:guide>
        <p15:guide id="4" pos="5472">
          <p15:clr>
            <a:srgbClr val="F26B43"/>
          </p15:clr>
        </p15:guide>
        <p15:guide id="5" orient="horz" pos="2950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3024">
          <p15:clr>
            <a:srgbClr val="F26B43"/>
          </p15:clr>
        </p15:guide>
        <p15:guide id="9" orient="horz" pos="580">
          <p15:clr>
            <a:srgbClr val="F26B43"/>
          </p15:clr>
        </p15:guide>
        <p15:guide id="10" pos="1824">
          <p15:clr>
            <a:srgbClr val="F26B43"/>
          </p15:clr>
        </p15:guide>
        <p15:guide id="11" pos="2112">
          <p15:clr>
            <a:srgbClr val="F26B43"/>
          </p15:clr>
        </p15:guide>
        <p15:guide id="12" pos="3648">
          <p15:clr>
            <a:srgbClr val="F26B43"/>
          </p15:clr>
        </p15:guide>
        <p15:guide id="13" pos="3936">
          <p15:clr>
            <a:srgbClr val="F26B43"/>
          </p15:clr>
        </p15:guide>
        <p15:guide id="14" orient="horz" pos="3067">
          <p15:clr>
            <a:srgbClr val="F26B43"/>
          </p15:clr>
        </p15:guide>
        <p15:guide id="15" orient="horz" pos="1186">
          <p15:clr>
            <a:srgbClr val="F26B43"/>
          </p15:clr>
        </p15:guide>
        <p15:guide id="16" orient="horz" pos="956">
          <p15:clr>
            <a:srgbClr val="F26B43"/>
          </p15:clr>
        </p15:guide>
        <p15:guide id="17" orient="horz" pos="1619">
          <p15:clr>
            <a:srgbClr val="F26B43"/>
          </p15:clr>
        </p15:guide>
        <p15:guide id="18" orient="horz" pos="190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-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55700"/>
            <a:ext cx="5334000" cy="97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Headlines are Arial 26pt with 28pt line spacing and set in title case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514600"/>
            <a:ext cx="5791200" cy="372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Bullet point information is Arial 20pt with 24pt line spacing and 10pt space after</a:t>
            </a:r>
          </a:p>
          <a:p>
            <a:pPr lvl="1"/>
            <a:r>
              <a:rPr lang="en-US" altLang="en-US"/>
              <a:t>Second level bullets are Arial 18pt with 21pt line spacing and 9pt space after</a:t>
            </a:r>
          </a:p>
          <a:p>
            <a:pPr lvl="2"/>
            <a:r>
              <a:rPr lang="en-US" altLang="en-US"/>
              <a:t>Third level bullets are 16pt with 20pt line spacing and 8pt space after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1288"/>
            <a:ext cx="1828800" cy="3667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6858000" y="6491288"/>
            <a:ext cx="1828800" cy="3667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93821DD0-3E61-4465-8818-0122B1A1342C}" type="slidenum">
              <a:rPr lang="en-US">
                <a:solidFill>
                  <a:srgbClr val="474747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74747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007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solidFill>
                <a:srgbClr val="FFFFFF"/>
              </a:solidFill>
            </a:endParaRPr>
          </a:p>
        </p:txBody>
      </p:sp>
      <p:grpSp>
        <p:nvGrpSpPr>
          <p:cNvPr id="1032" name="Group 3"/>
          <p:cNvGrpSpPr>
            <a:grpSpLocks/>
          </p:cNvGrpSpPr>
          <p:nvPr userDrawn="1"/>
        </p:nvGrpSpPr>
        <p:grpSpPr bwMode="auto">
          <a:xfrm>
            <a:off x="93663" y="-41275"/>
            <a:ext cx="1982787" cy="728663"/>
            <a:chOff x="93246" y="-42068"/>
            <a:chExt cx="1983629" cy="729304"/>
          </a:xfrm>
        </p:grpSpPr>
        <p:pic>
          <p:nvPicPr>
            <p:cNvPr id="1033" name="Picture 18"/>
            <p:cNvPicPr>
              <a:picLocks/>
            </p:cNvPicPr>
            <p:nvPr userDrawn="1"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6" y="-42068"/>
              <a:ext cx="1983629" cy="72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Straight Connector 19"/>
            <p:cNvCxnSpPr/>
            <p:nvPr userDrawn="1"/>
          </p:nvCxnSpPr>
          <p:spPr>
            <a:xfrm>
              <a:off x="1984761" y="172434"/>
              <a:ext cx="0" cy="255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25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41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2" r:id="rId34"/>
    <p:sldLayoutId id="2147484373" r:id="rId35"/>
    <p:sldLayoutId id="2147484374" r:id="rId36"/>
    <p:sldLayoutId id="2147484375" r:id="rId37"/>
    <p:sldLayoutId id="2147484376" r:id="rId38"/>
    <p:sldLayoutId id="2147484378" r:id="rId39"/>
    <p:sldLayoutId id="2147484379" r:id="rId40"/>
    <p:sldLayoutId id="2147484380" r:id="rId41"/>
    <p:sldLayoutId id="2147484381" r:id="rId42"/>
    <p:sldLayoutId id="2147484382" r:id="rId43"/>
  </p:sldLayoutIdLst>
  <p:hf hdr="0" dt="0"/>
  <p:txStyles>
    <p:titleStyle>
      <a:lvl1pPr algn="l" defTabSz="684213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4213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" charset="0"/>
        </a:defRPr>
      </a:lvl2pPr>
      <a:lvl3pPr algn="l" defTabSz="684213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" charset="0"/>
        </a:defRPr>
      </a:lvl3pPr>
      <a:lvl4pPr algn="l" defTabSz="684213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" charset="0"/>
        </a:defRPr>
      </a:lvl4pPr>
      <a:lvl5pPr algn="l" defTabSz="684213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" charset="0"/>
        </a:defRPr>
      </a:lvl5pPr>
      <a:lvl6pPr marL="457200" algn="l" defTabSz="684213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" charset="0"/>
        </a:defRPr>
      </a:lvl6pPr>
      <a:lvl7pPr marL="914400" algn="l" defTabSz="684213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" charset="0"/>
        </a:defRPr>
      </a:lvl7pPr>
      <a:lvl8pPr marL="1371600" algn="l" defTabSz="684213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" charset="0"/>
        </a:defRPr>
      </a:lvl8pPr>
      <a:lvl9pPr marL="1828800" algn="l" defTabSz="684213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" charset="0"/>
        </a:defRPr>
      </a:lvl9pPr>
    </p:titleStyle>
    <p:bodyStyle>
      <a:lvl1pPr marL="182563" indent="-182563" algn="l" defTabSz="684213" rtl="0" eaLnBrk="0" fontAlgn="base" hangingPunct="0">
        <a:lnSpc>
          <a:spcPts val="2400"/>
        </a:lnSpc>
        <a:spcBef>
          <a:spcPct val="0"/>
        </a:spcBef>
        <a:spcAft>
          <a:spcPts val="1000"/>
        </a:spcAft>
        <a:buClr>
          <a:srgbClr val="74787B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13" indent="-227013" algn="l" defTabSz="684213" rtl="0" eaLnBrk="0" fontAlgn="base" hangingPunct="0">
        <a:lnSpc>
          <a:spcPts val="2100"/>
        </a:lnSpc>
        <a:spcBef>
          <a:spcPct val="0"/>
        </a:spcBef>
        <a:spcAft>
          <a:spcPts val="900"/>
        </a:spcAft>
        <a:buClr>
          <a:srgbClr val="74787B"/>
        </a:buClr>
        <a:buFont typeface=".AppleSystemUIFont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684213" indent="-227013" algn="l" defTabSz="684213" rtl="0" eaLnBrk="0" fontAlgn="base" hangingPunct="0">
        <a:lnSpc>
          <a:spcPts val="2000"/>
        </a:lnSpc>
        <a:spcBef>
          <a:spcPct val="0"/>
        </a:spcBef>
        <a:spcAft>
          <a:spcPts val="800"/>
        </a:spcAft>
        <a:buClr>
          <a:srgbClr val="74787B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563" indent="-169863" algn="l" defTabSz="684213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463" indent="-169863" algn="l" defTabSz="684213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4" Type="http://schemas.openxmlformats.org/officeDocument/2006/relationships/image" Target="../media/image61.tiff"/><Relationship Id="rId5" Type="http://schemas.openxmlformats.org/officeDocument/2006/relationships/image" Target="../media/image62.tiff"/><Relationship Id="rId6" Type="http://schemas.openxmlformats.org/officeDocument/2006/relationships/image" Target="../media/image63.tiff"/><Relationship Id="rId7" Type="http://schemas.openxmlformats.org/officeDocument/2006/relationships/image" Target="../media/image64.tiff"/><Relationship Id="rId8" Type="http://schemas.openxmlformats.org/officeDocument/2006/relationships/image" Target="../media/image65.tiff"/><Relationship Id="rId9" Type="http://schemas.openxmlformats.org/officeDocument/2006/relationships/image" Target="../media/image66.tiff"/><Relationship Id="rId10" Type="http://schemas.openxmlformats.org/officeDocument/2006/relationships/image" Target="../media/image67.tiff"/><Relationship Id="rId1" Type="http://schemas.openxmlformats.org/officeDocument/2006/relationships/slideLayout" Target="../slideLayouts/slideLayout151.xml"/><Relationship Id="rId2" Type="http://schemas.openxmlformats.org/officeDocument/2006/relationships/image" Target="../media/image59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image" Target="../media/image70.tiff"/><Relationship Id="rId3" Type="http://schemas.openxmlformats.org/officeDocument/2006/relationships/image" Target="../media/image71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image" Target="../media/image7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Relationship Id="rId2" Type="http://schemas.openxmlformats.org/officeDocument/2006/relationships/notesSlide" Target="../notesSlides/notesSlide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2286000" y="3978275"/>
            <a:ext cx="6400800" cy="1147763"/>
          </a:xfrm>
        </p:spPr>
        <p:txBody>
          <a:bodyPr/>
          <a:lstStyle/>
          <a:p>
            <a:pPr eaLnBrk="1" hangingPunct="1"/>
            <a:r>
              <a:rPr lang="en-US" altLang="en-US"/>
              <a:t>Advanced Analytics Platform </a:t>
            </a:r>
            <a:r>
              <a:rPr lang="mr-IN" altLang="en-US"/>
              <a:t>–</a:t>
            </a:r>
            <a:r>
              <a:rPr lang="en-US" altLang="en-US"/>
              <a:t> Strategy &amp; Roadmap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38915" name="Footer Placeholder 2"/>
          <p:cNvSpPr txBox="1">
            <a:spLocks/>
          </p:cNvSpPr>
          <p:nvPr/>
        </p:nvSpPr>
        <p:spPr bwMode="auto">
          <a:xfrm>
            <a:off x="457200" y="6491288"/>
            <a:ext cx="1828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4213">
              <a:lnSpc>
                <a:spcPts val="2400"/>
              </a:lnSpc>
              <a:spcAft>
                <a:spcPts val="1000"/>
              </a:spcAft>
              <a:buClr>
                <a:srgbClr val="74787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5613" indent="-227013" defTabSz="684213">
              <a:lnSpc>
                <a:spcPts val="2100"/>
              </a:lnSpc>
              <a:spcAft>
                <a:spcPts val="900"/>
              </a:spcAft>
              <a:buClr>
                <a:srgbClr val="74787B"/>
              </a:buClr>
              <a:buFont typeface=".AppleSystemUIFont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84213" indent="-227013" defTabSz="684213">
              <a:lnSpc>
                <a:spcPts val="2000"/>
              </a:lnSpc>
              <a:spcAft>
                <a:spcPts val="800"/>
              </a:spcAft>
              <a:buClr>
                <a:srgbClr val="74787B"/>
              </a:buClr>
              <a:buSzPct val="90000"/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198563" indent="-169863" defTabSz="6842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1463" indent="-169863" defTabSz="6842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9986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558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9130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702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altLang="en-US" sz="700">
                <a:solidFill>
                  <a:schemeClr val="bg1"/>
                </a:solidFill>
              </a:rPr>
              <a:t>©2018 Discover Financial Services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8504"/>
            <a:ext cx="9144000" cy="4558540"/>
          </a:xfrm>
          <a:prstGeom prst="rect">
            <a:avLst/>
          </a:prstGeom>
        </p:spPr>
      </p:pic>
      <p:sp>
        <p:nvSpPr>
          <p:cNvPr id="6" name="TextBox 250"/>
          <p:cNvSpPr txBox="1">
            <a:spLocks noChangeArrowheads="1"/>
          </p:cNvSpPr>
          <p:nvPr/>
        </p:nvSpPr>
        <p:spPr bwMode="auto">
          <a:xfrm>
            <a:off x="2286000" y="119063"/>
            <a:ext cx="44423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>
                <a:solidFill>
                  <a:schemeClr val="bg1"/>
                </a:solidFill>
              </a:rPr>
              <a:t>Ab Initio : AIX to Linux migration schedule</a:t>
            </a:r>
          </a:p>
        </p:txBody>
      </p:sp>
    </p:spTree>
    <p:extLst>
      <p:ext uri="{BB962C8B-B14F-4D97-AF65-F5344CB8AC3E}">
        <p14:creationId xmlns:p14="http://schemas.microsoft.com/office/powerpoint/2010/main" val="96439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2286000" y="3978275"/>
            <a:ext cx="6400800" cy="1147763"/>
          </a:xfrm>
        </p:spPr>
        <p:txBody>
          <a:bodyPr/>
          <a:lstStyle/>
          <a:p>
            <a:pPr eaLnBrk="1" hangingPunct="1"/>
            <a:r>
              <a:rPr lang="en-US" altLang="en-US" dirty="0"/>
              <a:t>Cloud enablement</a:t>
            </a:r>
            <a:br>
              <a:rPr lang="en-US" altLang="en-US" dirty="0"/>
            </a:br>
            <a:r>
              <a:rPr lang="en-US" altLang="en-US" dirty="0"/>
              <a:t> </a:t>
            </a:r>
            <a:r>
              <a:rPr lang="en-US" altLang="en-US" sz="2400" dirty="0"/>
              <a:t>Owner: Brandon Harris</a:t>
            </a:r>
          </a:p>
        </p:txBody>
      </p:sp>
      <p:sp>
        <p:nvSpPr>
          <p:cNvPr id="53251" name="Footer Placeholder 2"/>
          <p:cNvSpPr txBox="1">
            <a:spLocks/>
          </p:cNvSpPr>
          <p:nvPr/>
        </p:nvSpPr>
        <p:spPr bwMode="auto">
          <a:xfrm>
            <a:off x="457200" y="6491288"/>
            <a:ext cx="1828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4213">
              <a:lnSpc>
                <a:spcPts val="2400"/>
              </a:lnSpc>
              <a:spcAft>
                <a:spcPts val="1000"/>
              </a:spcAft>
              <a:buClr>
                <a:srgbClr val="74787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5613" indent="-227013" defTabSz="684213">
              <a:lnSpc>
                <a:spcPts val="2100"/>
              </a:lnSpc>
              <a:spcAft>
                <a:spcPts val="900"/>
              </a:spcAft>
              <a:buClr>
                <a:srgbClr val="74787B"/>
              </a:buClr>
              <a:buFont typeface=".AppleSystemUIFont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84213" indent="-227013" defTabSz="684213">
              <a:lnSpc>
                <a:spcPts val="2000"/>
              </a:lnSpc>
              <a:spcAft>
                <a:spcPts val="800"/>
              </a:spcAft>
              <a:buClr>
                <a:srgbClr val="74787B"/>
              </a:buClr>
              <a:buSzPct val="90000"/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198563" indent="-169863" defTabSz="6842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1463" indent="-169863" defTabSz="6842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9986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558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9130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702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altLang="en-US" sz="700">
                <a:solidFill>
                  <a:schemeClr val="bg1"/>
                </a:solidFill>
              </a:rPr>
              <a:t>©2018 Discover Financial Services</a:t>
            </a: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Footer Placeholder 2">
            <a:extLst>
              <a:ext uri="{FF2B5EF4-FFF2-40B4-BE49-F238E27FC236}">
                <a16:creationId xmlns:a16="http://schemas.microsoft.com/office/drawing/2014/main" xmlns="" id="{A4778EE5-6AF5-3941-9E35-8738120A65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700">
                <a:solidFill>
                  <a:srgbClr val="4747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©2018 Discover Financial Services</a:t>
            </a:r>
          </a:p>
        </p:txBody>
      </p:sp>
      <p:sp>
        <p:nvSpPr>
          <p:cNvPr id="60418" name="Slide Number Placeholder 3">
            <a:extLst>
              <a:ext uri="{FF2B5EF4-FFF2-40B4-BE49-F238E27FC236}">
                <a16:creationId xmlns:a16="http://schemas.microsoft.com/office/drawing/2014/main" xmlns="" id="{49FA1D23-53E4-474F-9070-FBE7FA0BE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F0BD831-3D5B-D442-8F19-F29D535DCAAB}" type="slidenum">
              <a:rPr lang="en-US" altLang="en-US" sz="800" smtClean="0">
                <a:solidFill>
                  <a:srgbClr val="4747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en-US" sz="800">
              <a:solidFill>
                <a:srgbClr val="47474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419" name="TextBox 2">
            <a:extLst>
              <a:ext uri="{FF2B5EF4-FFF2-40B4-BE49-F238E27FC236}">
                <a16:creationId xmlns:a16="http://schemas.microsoft.com/office/drawing/2014/main" xmlns="" id="{5B32033F-3F24-9749-BBED-70768F2ED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19063"/>
            <a:ext cx="5441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>
                <a:solidFill>
                  <a:srgbClr val="FFFFFF"/>
                </a:solidFill>
              </a:rPr>
              <a:t>Cloud account structure for Analytics &amp; Deployment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DBB007E3-8393-F34D-BA70-908659973D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762949"/>
              </p:ext>
            </p:extLst>
          </p:nvPr>
        </p:nvGraphicFramePr>
        <p:xfrm>
          <a:off x="138113" y="849313"/>
          <a:ext cx="8839200" cy="4480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8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61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805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7167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9" marB="4572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AWS Account - Analytics</a:t>
                      </a:r>
                    </a:p>
                  </a:txBody>
                  <a:tcPr marT="45729" marB="4572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AWS Account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- Deployment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9" marB="45729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2902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charset="0"/>
                          <a:ea typeface="Calibri" charset="0"/>
                          <a:cs typeface="Calibri" charset="0"/>
                        </a:rPr>
                        <a:t>Purpose</a:t>
                      </a:r>
                    </a:p>
                  </a:txBody>
                  <a:tcPr marT="45729" marB="4572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1800" b="0" dirty="0">
                          <a:latin typeface="Calibri" charset="0"/>
                          <a:ea typeface="Calibri" charset="0"/>
                          <a:cs typeface="Calibri" charset="0"/>
                        </a:rPr>
                        <a:t>Model</a:t>
                      </a:r>
                      <a:r>
                        <a:rPr lang="en-US" sz="1800" b="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 development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1800" b="0" dirty="0">
                          <a:latin typeface="Calibri" charset="0"/>
                          <a:ea typeface="Calibri" charset="0"/>
                          <a:cs typeface="Calibri" charset="0"/>
                        </a:rPr>
                        <a:t>BI development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1800" b="0" dirty="0">
                          <a:latin typeface="Calibri" charset="0"/>
                          <a:ea typeface="Calibri" charset="0"/>
                          <a:cs typeface="Calibri" charset="0"/>
                        </a:rPr>
                        <a:t>Analytics</a:t>
                      </a:r>
                    </a:p>
                  </a:txBody>
                  <a:tcPr marT="45729" marB="4572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1800" b="0" dirty="0">
                          <a:latin typeface="Calibri" charset="0"/>
                          <a:ea typeface="Calibri" charset="0"/>
                          <a:cs typeface="Calibri" charset="0"/>
                        </a:rPr>
                        <a:t>Model deployment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1800" b="0" dirty="0">
                          <a:latin typeface="Calibri" charset="0"/>
                          <a:ea typeface="Calibri" charset="0"/>
                          <a:cs typeface="Calibri" charset="0"/>
                        </a:rPr>
                        <a:t>BI production schedules</a:t>
                      </a:r>
                    </a:p>
                  </a:txBody>
                  <a:tcPr marT="45729" marB="4572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0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charset="0"/>
                          <a:ea typeface="Calibri" charset="0"/>
                          <a:cs typeface="Calibri" charset="0"/>
                        </a:rPr>
                        <a:t>Access to production data</a:t>
                      </a:r>
                    </a:p>
                  </a:txBody>
                  <a:tcPr marT="45729" marB="45729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/>
                      <a:r>
                        <a:rPr lang="en-US" sz="1800" b="0" dirty="0">
                          <a:latin typeface="Calibri" charset="0"/>
                          <a:ea typeface="Calibri" charset="0"/>
                          <a:cs typeface="Calibri" charset="0"/>
                        </a:rPr>
                        <a:t>Yes</a:t>
                      </a:r>
                    </a:p>
                  </a:txBody>
                  <a:tcPr marT="45729" marB="45729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/>
                      <a:r>
                        <a:rPr lang="en-US" sz="1800" b="0" dirty="0">
                          <a:latin typeface="Calibri" charset="0"/>
                          <a:ea typeface="Calibri" charset="0"/>
                          <a:cs typeface="Calibri" charset="0"/>
                        </a:rPr>
                        <a:t>Yes</a:t>
                      </a:r>
                    </a:p>
                  </a:txBody>
                  <a:tcPr marT="45729" marB="45729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0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charset="0"/>
                          <a:ea typeface="Calibri" charset="0"/>
                          <a:cs typeface="Calibri" charset="0"/>
                        </a:rPr>
                        <a:t>Access</a:t>
                      </a:r>
                    </a:p>
                  </a:txBody>
                  <a:tcPr marT="45729" marB="45729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1800" b="0" dirty="0">
                          <a:latin typeface="Calibri" charset="0"/>
                          <a:ea typeface="Calibri" charset="0"/>
                          <a:cs typeface="Calibri" charset="0"/>
                        </a:rPr>
                        <a:t>Business development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1800" b="0" dirty="0">
                          <a:latin typeface="Calibri" charset="0"/>
                          <a:ea typeface="Calibri" charset="0"/>
                          <a:cs typeface="Calibri" charset="0"/>
                        </a:rPr>
                        <a:t>BT</a:t>
                      </a:r>
                      <a:r>
                        <a:rPr lang="en-US" sz="1800" b="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 development</a:t>
                      </a:r>
                      <a:endParaRPr lang="en-US" sz="18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9" marB="45729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1800" b="0" dirty="0">
                          <a:latin typeface="Calibri" charset="0"/>
                          <a:ea typeface="Calibri" charset="0"/>
                          <a:cs typeface="Calibri" charset="0"/>
                        </a:rPr>
                        <a:t>BT production support</a:t>
                      </a:r>
                    </a:p>
                  </a:txBody>
                  <a:tcPr marT="45729" marB="45729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0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charset="0"/>
                          <a:ea typeface="Calibri" charset="0"/>
                          <a:cs typeface="Calibri" charset="0"/>
                        </a:rPr>
                        <a:t>Platform SLAs</a:t>
                      </a:r>
                    </a:p>
                  </a:txBody>
                  <a:tcPr marT="45729" marB="45729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charset="0"/>
                          <a:ea typeface="Calibri" charset="0"/>
                          <a:cs typeface="Calibri" charset="0"/>
                        </a:rPr>
                        <a:t>Some downtime acceptable</a:t>
                      </a:r>
                    </a:p>
                  </a:txBody>
                  <a:tcPr marT="45729" marB="45729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charset="0"/>
                          <a:ea typeface="Calibri" charset="0"/>
                          <a:cs typeface="Calibri" charset="0"/>
                        </a:rPr>
                        <a:t>Highest level of response and support</a:t>
                      </a:r>
                    </a:p>
                  </a:txBody>
                  <a:tcPr marT="45729" marB="45729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0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charset="0"/>
                          <a:ea typeface="Calibri" charset="0"/>
                          <a:cs typeface="Calibri" charset="0"/>
                        </a:rPr>
                        <a:t>AWS services</a:t>
                      </a:r>
                    </a:p>
                  </a:txBody>
                  <a:tcPr marT="45729" marB="45729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charset="0"/>
                          <a:ea typeface="Calibri" charset="0"/>
                          <a:cs typeface="Calibri" charset="0"/>
                        </a:rPr>
                        <a:t>Wider list of services for analytics research</a:t>
                      </a:r>
                    </a:p>
                  </a:txBody>
                  <a:tcPr marT="45729" marB="45729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charset="0"/>
                          <a:ea typeface="Calibri" charset="0"/>
                          <a:cs typeface="Calibri" charset="0"/>
                        </a:rPr>
                        <a:t>Narrow list of services to ensure supportability</a:t>
                      </a:r>
                    </a:p>
                  </a:txBody>
                  <a:tcPr marT="45729" marB="45729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0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charset="0"/>
                          <a:ea typeface="Calibri" charset="0"/>
                          <a:cs typeface="Calibri" charset="0"/>
                        </a:rPr>
                        <a:t>Open for business</a:t>
                      </a:r>
                    </a:p>
                  </a:txBody>
                  <a:tcPr marT="45729" marB="45729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charset="0"/>
                          <a:ea typeface="Calibri" charset="0"/>
                          <a:cs typeface="Calibri" charset="0"/>
                        </a:rPr>
                        <a:t>End</a:t>
                      </a:r>
                      <a:r>
                        <a:rPr lang="en-US" sz="1800" b="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 of Aug 2018</a:t>
                      </a:r>
                      <a:endParaRPr lang="en-US" sz="18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9" marB="45729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charset="0"/>
                          <a:ea typeface="Calibri" charset="0"/>
                          <a:cs typeface="Calibri" charset="0"/>
                        </a:rPr>
                        <a:t>End of Feb 2019</a:t>
                      </a:r>
                    </a:p>
                  </a:txBody>
                  <a:tcPr marT="45729" marB="45729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934840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5">
            <a:extLst>
              <a:ext uri="{FF2B5EF4-FFF2-40B4-BE49-F238E27FC236}">
                <a16:creationId xmlns:a16="http://schemas.microsoft.com/office/drawing/2014/main" xmlns="" id="{BA8915FC-2E3D-9C4B-9964-3BEDD918A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5788"/>
            <a:ext cx="8161338" cy="627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6" name="Footer Placeholder 2">
            <a:extLst>
              <a:ext uri="{FF2B5EF4-FFF2-40B4-BE49-F238E27FC236}">
                <a16:creationId xmlns:a16="http://schemas.microsoft.com/office/drawing/2014/main" xmlns="" id="{DAD9907E-E30C-2C44-BC73-D367900823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700">
                <a:solidFill>
                  <a:srgbClr val="4747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©2018 Discover Financial Services</a:t>
            </a:r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xmlns="" id="{59EC7C58-9935-BB46-921D-B1CD2E5C42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CA6BDE9-B1F2-564B-9325-CF582F813688}" type="slidenum">
              <a:rPr lang="en-US" altLang="en-US" sz="800" smtClean="0">
                <a:solidFill>
                  <a:srgbClr val="4747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en-US" sz="800">
              <a:solidFill>
                <a:srgbClr val="47474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468" name="TextBox 2">
            <a:extLst>
              <a:ext uri="{FF2B5EF4-FFF2-40B4-BE49-F238E27FC236}">
                <a16:creationId xmlns:a16="http://schemas.microsoft.com/office/drawing/2014/main" xmlns="" id="{A7DFC12E-8CAD-774A-9FEC-04EA1CBA3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19063"/>
            <a:ext cx="2070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</a:rPr>
              <a:t>Cloud Architecture</a:t>
            </a:r>
          </a:p>
        </p:txBody>
      </p:sp>
    </p:spTree>
    <p:extLst>
      <p:ext uri="{BB962C8B-B14F-4D97-AF65-F5344CB8AC3E}">
        <p14:creationId xmlns:p14="http://schemas.microsoft.com/office/powerpoint/2010/main" val="424368809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Footer Placeholder 2">
            <a:extLst>
              <a:ext uri="{FF2B5EF4-FFF2-40B4-BE49-F238E27FC236}">
                <a16:creationId xmlns:a16="http://schemas.microsoft.com/office/drawing/2014/main" xmlns="" id="{842DB7E0-F268-894B-90F9-D1CAA10340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700">
                <a:solidFill>
                  <a:srgbClr val="4747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©2018 Discover Financial Services</a:t>
            </a:r>
          </a:p>
        </p:txBody>
      </p:sp>
      <p:sp>
        <p:nvSpPr>
          <p:cNvPr id="64514" name="Slide Number Placeholder 3">
            <a:extLst>
              <a:ext uri="{FF2B5EF4-FFF2-40B4-BE49-F238E27FC236}">
                <a16:creationId xmlns:a16="http://schemas.microsoft.com/office/drawing/2014/main" xmlns="" id="{25677E62-5770-1D47-AC81-4323B5A7C9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24765B5-21CC-794B-B8F1-26BEE9D1A80B}" type="slidenum">
              <a:rPr lang="en-US" altLang="en-US" sz="800" smtClean="0">
                <a:solidFill>
                  <a:srgbClr val="4747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en-US" sz="800">
              <a:solidFill>
                <a:srgbClr val="47474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515" name="TextBox 2">
            <a:extLst>
              <a:ext uri="{FF2B5EF4-FFF2-40B4-BE49-F238E27FC236}">
                <a16:creationId xmlns:a16="http://schemas.microsoft.com/office/drawing/2014/main" xmlns="" id="{3BF9B833-8C20-214E-947E-931EEE311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19063"/>
            <a:ext cx="1890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</a:rPr>
              <a:t>User Experience</a:t>
            </a:r>
          </a:p>
        </p:txBody>
      </p:sp>
      <p:pic>
        <p:nvPicPr>
          <p:cNvPr id="64516" name="Picture 1">
            <a:extLst>
              <a:ext uri="{FF2B5EF4-FFF2-40B4-BE49-F238E27FC236}">
                <a16:creationId xmlns:a16="http://schemas.microsoft.com/office/drawing/2014/main" xmlns="" id="{6796EBDF-A425-7847-A06F-8B5AE483E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63" y="3849688"/>
            <a:ext cx="4257675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76889F83-F088-7047-9AFF-4B9400E749E4}"/>
              </a:ext>
            </a:extLst>
          </p:cNvPr>
          <p:cNvCxnSpPr>
            <a:cxnSpLocks/>
          </p:cNvCxnSpPr>
          <p:nvPr/>
        </p:nvCxnSpPr>
        <p:spPr>
          <a:xfrm flipV="1">
            <a:off x="3694113" y="2798763"/>
            <a:ext cx="3175" cy="36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18" name="TextBox 13">
            <a:extLst>
              <a:ext uri="{FF2B5EF4-FFF2-40B4-BE49-F238E27FC236}">
                <a16:creationId xmlns:a16="http://schemas.microsoft.com/office/drawing/2014/main" xmlns="" id="{63D4E526-3CEE-434B-8772-471C0D226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758825"/>
            <a:ext cx="2635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800" b="1">
                <a:solidFill>
                  <a:srgbClr val="474747"/>
                </a:solidFill>
                <a:cs typeface="Arial" panose="020B0604020202020204" pitchFamily="34" charset="0"/>
              </a:rPr>
              <a:t>CURRENT STATE</a:t>
            </a:r>
          </a:p>
        </p:txBody>
      </p:sp>
      <p:sp>
        <p:nvSpPr>
          <p:cNvPr id="64519" name="TextBox 2">
            <a:extLst>
              <a:ext uri="{FF2B5EF4-FFF2-40B4-BE49-F238E27FC236}">
                <a16:creationId xmlns:a16="http://schemas.microsoft.com/office/drawing/2014/main" xmlns="" id="{527C1FED-0E9E-A842-BA6B-9D0F55169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1204913"/>
            <a:ext cx="4327525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28800" indent="4572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86000" indent="4572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743200" indent="4572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200400" indent="4572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474747"/>
                </a:solidFill>
              </a:rPr>
              <a:t>”Manual” automation – Manual execution of Jenkins job. Requires manual call to Vault for secret information, Terraform deploys infrastructure.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474747"/>
                </a:solidFill>
              </a:rPr>
              <a:t>Debug and logging of deployment pipelines is difficult and cumbersome. 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474747"/>
                </a:solidFill>
              </a:rPr>
              <a:t>Difficult to manage codebase 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474747"/>
                </a:solidFill>
              </a:rPr>
              <a:t>Teams and users have no insight into usage or costs.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altLang="en-US">
              <a:solidFill>
                <a:srgbClr val="474747"/>
              </a:solidFill>
            </a:endParaRPr>
          </a:p>
        </p:txBody>
      </p:sp>
      <p:sp>
        <p:nvSpPr>
          <p:cNvPr id="64520" name="TextBox 17">
            <a:extLst>
              <a:ext uri="{FF2B5EF4-FFF2-40B4-BE49-F238E27FC236}">
                <a16:creationId xmlns:a16="http://schemas.microsoft.com/office/drawing/2014/main" xmlns="" id="{FFF62E10-C0A6-E140-8C38-1456E6135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400425"/>
            <a:ext cx="2635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800" b="1">
                <a:solidFill>
                  <a:srgbClr val="474747"/>
                </a:solidFill>
                <a:cs typeface="Arial" panose="020B0604020202020204" pitchFamily="34" charset="0"/>
              </a:rPr>
              <a:t>FUTURE STATE</a:t>
            </a:r>
          </a:p>
        </p:txBody>
      </p:sp>
      <p:sp>
        <p:nvSpPr>
          <p:cNvPr id="64521" name="TextBox 18">
            <a:extLst>
              <a:ext uri="{FF2B5EF4-FFF2-40B4-BE49-F238E27FC236}">
                <a16:creationId xmlns:a16="http://schemas.microsoft.com/office/drawing/2014/main" xmlns="" id="{E051C994-7404-C745-BE88-BF9E134EF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846513"/>
            <a:ext cx="4327525" cy="260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28800" indent="4572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86000" indent="4572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743200" indent="4572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200400" indent="4572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474747"/>
                </a:solidFill>
              </a:rPr>
              <a:t>One-click provisioning of custom and right-sized analytics infrastructure for users and teams.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474747"/>
                </a:solidFill>
              </a:rPr>
              <a:t>Deployable “pods” of commonly used infrastructure / services / software.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474747"/>
                </a:solidFill>
              </a:rPr>
              <a:t>Optimized ”sleep-window” scheduling and environment expiration for cost management.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474747"/>
                </a:solidFill>
              </a:rPr>
              <a:t>ServiceNow integration for compliance and governance needs.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474747"/>
                </a:solidFill>
              </a:rPr>
              <a:t>No coding required (but available if needed!)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altLang="en-US">
              <a:solidFill>
                <a:srgbClr val="474747"/>
              </a:solidFill>
            </a:endParaRPr>
          </a:p>
        </p:txBody>
      </p:sp>
      <p:pic>
        <p:nvPicPr>
          <p:cNvPr id="64522" name="Picture 3">
            <a:extLst>
              <a:ext uri="{FF2B5EF4-FFF2-40B4-BE49-F238E27FC236}">
                <a16:creationId xmlns:a16="http://schemas.microsoft.com/office/drawing/2014/main" xmlns="" id="{637EF8C5-5E3C-D74A-869F-212D4FA5F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350" y="1128713"/>
            <a:ext cx="379730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34906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Footer Placeholder 2">
            <a:extLst>
              <a:ext uri="{FF2B5EF4-FFF2-40B4-BE49-F238E27FC236}">
                <a16:creationId xmlns:a16="http://schemas.microsoft.com/office/drawing/2014/main" xmlns="" id="{B7780E61-F12C-CF44-9D9E-45A4562110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700">
                <a:solidFill>
                  <a:srgbClr val="4747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©2018 Discover Financial Services</a:t>
            </a:r>
          </a:p>
        </p:txBody>
      </p:sp>
      <p:sp>
        <p:nvSpPr>
          <p:cNvPr id="66562" name="Slide Number Placeholder 3">
            <a:extLst>
              <a:ext uri="{FF2B5EF4-FFF2-40B4-BE49-F238E27FC236}">
                <a16:creationId xmlns:a16="http://schemas.microsoft.com/office/drawing/2014/main" xmlns="" id="{8F232B2D-2CD0-7E4A-A716-9BAE2C4174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82D3F9B-C897-E643-B382-2E723CC137B3}" type="slidenum">
              <a:rPr lang="en-US" altLang="en-US" sz="800" smtClean="0">
                <a:solidFill>
                  <a:srgbClr val="4747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en-US" sz="800">
              <a:solidFill>
                <a:srgbClr val="47474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563" name="TextBox 2">
            <a:extLst>
              <a:ext uri="{FF2B5EF4-FFF2-40B4-BE49-F238E27FC236}">
                <a16:creationId xmlns:a16="http://schemas.microsoft.com/office/drawing/2014/main" xmlns="" id="{8E121C5D-B6AA-4848-AC32-8EFF0B6BE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19063"/>
            <a:ext cx="1646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</a:rPr>
              <a:t>Cloud security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1005523"/>
            <a:ext cx="9210676" cy="4202203"/>
            <a:chOff x="-7938" y="1554163"/>
            <a:chExt cx="9210676" cy="44577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6B08FF61-844D-B24E-8983-8B873D718C4B}"/>
                </a:ext>
              </a:extLst>
            </p:cNvPr>
            <p:cNvSpPr/>
            <p:nvPr/>
          </p:nvSpPr>
          <p:spPr>
            <a:xfrm>
              <a:off x="1811338" y="1554163"/>
              <a:ext cx="7332662" cy="1116012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85750" indent="-285750">
                <a:buFont typeface="Arial" charset="0"/>
                <a:buChar char="•"/>
                <a:defRPr/>
              </a:pPr>
              <a:r>
                <a:rPr lang="en-IN" sz="1400" dirty="0">
                  <a:solidFill>
                    <a:srgbClr val="474747"/>
                  </a:solidFill>
                </a:rPr>
                <a:t>Real-time monitoring and alerting of CloudTrail events to ensure compliance of resource configuration to DFS standards (Warden). </a:t>
              </a:r>
            </a:p>
            <a:p>
              <a:pPr marL="285750" indent="-285750">
                <a:buFont typeface="Arial" charset="0"/>
                <a:buChar char="•"/>
                <a:defRPr/>
              </a:pPr>
              <a:r>
                <a:rPr lang="en-IN" sz="1400" dirty="0">
                  <a:solidFill>
                    <a:srgbClr val="474747"/>
                  </a:solidFill>
                </a:rPr>
                <a:t>Resources out of compliance are remediated or terminated automatically.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020EB9CB-FF54-8442-84CC-3FC9C11B6068}"/>
                </a:ext>
              </a:extLst>
            </p:cNvPr>
            <p:cNvSpPr/>
            <p:nvPr/>
          </p:nvSpPr>
          <p:spPr>
            <a:xfrm>
              <a:off x="1809750" y="2663825"/>
              <a:ext cx="7380288" cy="1116013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85750" indent="-285750">
                <a:buFont typeface="Arial" charset="0"/>
                <a:buChar char="•"/>
                <a:defRPr/>
              </a:pPr>
              <a:r>
                <a:rPr lang="en-IN" sz="1400" dirty="0">
                  <a:solidFill>
                    <a:srgbClr val="474747"/>
                  </a:solidFill>
                  <a:cs typeface="Arial" pitchFamily="34" charset="0"/>
                </a:rPr>
                <a:t>All compute-based instances are DFS RHEL 7.4 based with included security standards and controls (Centrify, </a:t>
              </a:r>
              <a:r>
                <a:rPr lang="en-IN" sz="1400" dirty="0" err="1">
                  <a:solidFill>
                    <a:srgbClr val="474747"/>
                  </a:solidFill>
                  <a:cs typeface="Arial" pitchFamily="34" charset="0"/>
                </a:rPr>
                <a:t>CarbonBlack</a:t>
              </a:r>
              <a:r>
                <a:rPr lang="en-IN" sz="1400" dirty="0">
                  <a:solidFill>
                    <a:srgbClr val="474747"/>
                  </a:solidFill>
                  <a:cs typeface="Arial" pitchFamily="34" charset="0"/>
                </a:rPr>
                <a:t>, etc..). </a:t>
              </a:r>
            </a:p>
            <a:p>
              <a:pPr marL="285750" indent="-285750">
                <a:buFont typeface="Arial" charset="0"/>
                <a:buChar char="•"/>
                <a:defRPr/>
              </a:pPr>
              <a:r>
                <a:rPr lang="en-IN" sz="1400" dirty="0">
                  <a:solidFill>
                    <a:srgbClr val="474747"/>
                  </a:solidFill>
                  <a:cs typeface="Arial" pitchFamily="34" charset="0"/>
                </a:rPr>
                <a:t>No custom / unapproved AMI (server images) are available.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662CE7DA-EE9E-C348-AB80-58C67CD5FE3B}"/>
                </a:ext>
              </a:extLst>
            </p:cNvPr>
            <p:cNvSpPr/>
            <p:nvPr/>
          </p:nvSpPr>
          <p:spPr>
            <a:xfrm>
              <a:off x="0" y="1555750"/>
              <a:ext cx="1811338" cy="11144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sz="1800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C081661E-67D8-E245-AE7A-3865DE356843}"/>
                </a:ext>
              </a:extLst>
            </p:cNvPr>
            <p:cNvSpPr/>
            <p:nvPr/>
          </p:nvSpPr>
          <p:spPr>
            <a:xfrm>
              <a:off x="0" y="2670175"/>
              <a:ext cx="1811338" cy="11160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sz="1800">
                <a:solidFill>
                  <a:srgbClr val="FFFFFF"/>
                </a:solidFill>
              </a:endParaRPr>
            </a:p>
          </p:txBody>
        </p:sp>
        <p:sp>
          <p:nvSpPr>
            <p:cNvPr id="66569" name="TextBox 13">
              <a:extLst>
                <a:ext uri="{FF2B5EF4-FFF2-40B4-BE49-F238E27FC236}">
                  <a16:creationId xmlns:a16="http://schemas.microsoft.com/office/drawing/2014/main" xmlns="" id="{483EFBFD-262B-0745-8015-678FB9CF3C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673225"/>
              <a:ext cx="1809750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IN" altLang="en-US" sz="16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ACTIVE ENVIRONMENT</a:t>
              </a:r>
            </a:p>
            <a:p>
              <a:pPr algn="ctr"/>
              <a:r>
                <a:rPr lang="en-IN" altLang="en-US" sz="16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REMEDIATION</a:t>
              </a:r>
              <a:endParaRPr lang="en-IN" altLang="en-US" sz="16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6570" name="TextBox 14">
              <a:extLst>
                <a:ext uri="{FF2B5EF4-FFF2-40B4-BE49-F238E27FC236}">
                  <a16:creationId xmlns:a16="http://schemas.microsoft.com/office/drawing/2014/main" xmlns="" id="{18936907-0429-FF40-B908-932A64C7D6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25" y="3052763"/>
              <a:ext cx="17875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IN" altLang="en-US" sz="1600" b="1">
                  <a:solidFill>
                    <a:srgbClr val="FFFFFF"/>
                  </a:solidFill>
                  <a:cs typeface="Arial" panose="020B0604020202020204" pitchFamily="34" charset="0"/>
                </a:rPr>
                <a:t>COMPUTE</a:t>
              </a:r>
              <a:endParaRPr lang="en-IN" altLang="en-US" sz="16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59FD0133-5DC0-744B-869C-D75BC49B3BD6}"/>
                </a:ext>
              </a:extLst>
            </p:cNvPr>
            <p:cNvSpPr/>
            <p:nvPr/>
          </p:nvSpPr>
          <p:spPr>
            <a:xfrm>
              <a:off x="1781175" y="3779838"/>
              <a:ext cx="7407275" cy="1116012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85750" indent="-285750">
                <a:buFont typeface="Arial" charset="0"/>
                <a:buChar char="•"/>
                <a:defRPr/>
              </a:pPr>
              <a:r>
                <a:rPr lang="en-IN" sz="1400" dirty="0">
                  <a:solidFill>
                    <a:srgbClr val="474747"/>
                  </a:solidFill>
                  <a:cs typeface="Arial" pitchFamily="34" charset="0"/>
                </a:rPr>
                <a:t>All storage ensures data is encrypted at rest vis AWS-SSE (AES-256) Encryption. </a:t>
              </a:r>
            </a:p>
            <a:p>
              <a:pPr marL="285750" indent="-285750">
                <a:buFont typeface="Arial" charset="0"/>
                <a:buChar char="•"/>
                <a:defRPr/>
              </a:pPr>
              <a:r>
                <a:rPr lang="en-IN" sz="1400" dirty="0">
                  <a:solidFill>
                    <a:srgbClr val="474747"/>
                  </a:solidFill>
                  <a:cs typeface="Arial" pitchFamily="34" charset="0"/>
                </a:rPr>
                <a:t>TOP-5 CRD Tokenization for user-accessible data.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515AE9CD-E6A7-F442-87A3-16F9F22B1234}"/>
                </a:ext>
              </a:extLst>
            </p:cNvPr>
            <p:cNvSpPr/>
            <p:nvPr/>
          </p:nvSpPr>
          <p:spPr>
            <a:xfrm>
              <a:off x="-3175" y="3786188"/>
              <a:ext cx="1812925" cy="110966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IN" sz="1800">
                <a:solidFill>
                  <a:srgbClr val="FFFFFF"/>
                </a:solidFill>
              </a:endParaRPr>
            </a:p>
          </p:txBody>
        </p:sp>
        <p:sp>
          <p:nvSpPr>
            <p:cNvPr id="66573" name="TextBox 21">
              <a:extLst>
                <a:ext uri="{FF2B5EF4-FFF2-40B4-BE49-F238E27FC236}">
                  <a16:creationId xmlns:a16="http://schemas.microsoft.com/office/drawing/2014/main" xmlns="" id="{5A9678C4-6958-1B42-8A99-A8EF08D947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938" y="4144963"/>
              <a:ext cx="1787526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IN" altLang="en-US" sz="1600" b="1">
                  <a:solidFill>
                    <a:srgbClr val="FFFFFF"/>
                  </a:solidFill>
                  <a:cs typeface="Arial" panose="020B0604020202020204" pitchFamily="34" charset="0"/>
                </a:rPr>
                <a:t>STORAGE</a:t>
              </a:r>
              <a:endParaRPr lang="en-IN" altLang="en-US" sz="16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41521ACD-E51E-4D47-9281-9B2B4220814B}"/>
                </a:ext>
              </a:extLst>
            </p:cNvPr>
            <p:cNvSpPr/>
            <p:nvPr/>
          </p:nvSpPr>
          <p:spPr>
            <a:xfrm>
              <a:off x="1797050" y="4895850"/>
              <a:ext cx="7405688" cy="1116013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85750" indent="-285750">
                <a:buFont typeface="Arial" charset="0"/>
                <a:buChar char="•"/>
                <a:defRPr/>
              </a:pPr>
              <a:r>
                <a:rPr lang="en-IN" sz="1400" dirty="0">
                  <a:solidFill>
                    <a:srgbClr val="474747"/>
                  </a:solidFill>
                  <a:cs typeface="Arial" pitchFamily="34" charset="0"/>
                </a:rPr>
                <a:t>No internet gateway / accessibility. </a:t>
              </a:r>
            </a:p>
            <a:p>
              <a:pPr marL="285750" indent="-285750">
                <a:buFont typeface="Arial" charset="0"/>
                <a:buChar char="•"/>
                <a:defRPr/>
              </a:pPr>
              <a:r>
                <a:rPr lang="en-IN" sz="1400" dirty="0">
                  <a:solidFill>
                    <a:srgbClr val="474747"/>
                  </a:solidFill>
                  <a:cs typeface="Arial" pitchFamily="34" charset="0"/>
                </a:rPr>
                <a:t>All traffic in user-based systems is encrypted in motion via TLS/SSL.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ABD60E05-C13C-A34F-BDDE-7CE652285F5B}"/>
                </a:ext>
              </a:extLst>
            </p:cNvPr>
            <p:cNvSpPr/>
            <p:nvPr/>
          </p:nvSpPr>
          <p:spPr>
            <a:xfrm>
              <a:off x="0" y="4887913"/>
              <a:ext cx="1811338" cy="111601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IN" sz="1800">
                <a:solidFill>
                  <a:srgbClr val="FFFFFF"/>
                </a:solidFill>
              </a:endParaRPr>
            </a:p>
          </p:txBody>
        </p:sp>
        <p:sp>
          <p:nvSpPr>
            <p:cNvPr id="66576" name="TextBox 27">
              <a:extLst>
                <a:ext uri="{FF2B5EF4-FFF2-40B4-BE49-F238E27FC236}">
                  <a16:creationId xmlns:a16="http://schemas.microsoft.com/office/drawing/2014/main" xmlns="" id="{E66B6A9E-3234-AB4F-9C68-9F432C78BE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938" y="5213349"/>
              <a:ext cx="1787526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IN" altLang="en-US" sz="1600" b="1">
                  <a:solidFill>
                    <a:srgbClr val="FFFFFF"/>
                  </a:solidFill>
                  <a:cs typeface="Arial" panose="020B0604020202020204" pitchFamily="34" charset="0"/>
                </a:rPr>
                <a:t>NETWORK</a:t>
              </a:r>
              <a:endParaRPr lang="en-IN" altLang="en-US" sz="16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9590980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Footer Placeholder 2">
            <a:extLst>
              <a:ext uri="{FF2B5EF4-FFF2-40B4-BE49-F238E27FC236}">
                <a16:creationId xmlns:a16="http://schemas.microsoft.com/office/drawing/2014/main" xmlns="" id="{A4CC619E-83DD-534B-A6F3-F20DBD8D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700">
                <a:solidFill>
                  <a:srgbClr val="4747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©2018 Discover Financial Services</a:t>
            </a:r>
          </a:p>
        </p:txBody>
      </p:sp>
      <p:sp>
        <p:nvSpPr>
          <p:cNvPr id="68610" name="Slide Number Placeholder 3">
            <a:extLst>
              <a:ext uri="{FF2B5EF4-FFF2-40B4-BE49-F238E27FC236}">
                <a16:creationId xmlns:a16="http://schemas.microsoft.com/office/drawing/2014/main" xmlns="" id="{D80FACE8-A166-7F4F-8E35-9D349E264C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DCBCFEF-64AC-C344-956B-00BD8031E1ED}" type="slidenum">
              <a:rPr lang="en-US" altLang="en-US" sz="800" smtClean="0">
                <a:solidFill>
                  <a:srgbClr val="47474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en-US" sz="800">
              <a:solidFill>
                <a:srgbClr val="47474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611" name="TextBox 2">
            <a:extLst>
              <a:ext uri="{FF2B5EF4-FFF2-40B4-BE49-F238E27FC236}">
                <a16:creationId xmlns:a16="http://schemas.microsoft.com/office/drawing/2014/main" xmlns="" id="{04AC9027-016F-A64A-B491-DBE60D040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19063"/>
            <a:ext cx="34079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>
                <a:solidFill>
                  <a:srgbClr val="FFFFFF"/>
                </a:solidFill>
              </a:rPr>
              <a:t>Roadmap </a:t>
            </a:r>
            <a:r>
              <a:rPr lang="mr-IN" altLang="en-US" sz="1800" dirty="0">
                <a:solidFill>
                  <a:srgbClr val="FFFFFF"/>
                </a:solidFill>
              </a:rPr>
              <a:t>–</a:t>
            </a:r>
            <a:r>
              <a:rPr lang="en-US" altLang="en-US" sz="1800" dirty="0">
                <a:solidFill>
                  <a:srgbClr val="FFFFFF"/>
                </a:solidFill>
              </a:rPr>
              <a:t> AWS Data services</a:t>
            </a:r>
          </a:p>
        </p:txBody>
      </p:sp>
      <p:sp>
        <p:nvSpPr>
          <p:cNvPr id="68612" name="TextBox 5">
            <a:extLst>
              <a:ext uri="{FF2B5EF4-FFF2-40B4-BE49-F238E27FC236}">
                <a16:creationId xmlns:a16="http://schemas.microsoft.com/office/drawing/2014/main" xmlns="" id="{66E3B8EC-2766-4643-9643-BFDCE64A0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8" y="782638"/>
            <a:ext cx="8594725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800" b="1">
                <a:solidFill>
                  <a:srgbClr val="474747"/>
                </a:solidFill>
                <a:cs typeface="Arial" panose="020B0604020202020204" pitchFamily="34" charset="0"/>
              </a:rPr>
              <a:t>CLOUD ENABLEMENT / GEN III INFRA</a:t>
            </a:r>
          </a:p>
          <a:p>
            <a:r>
              <a:rPr lang="en-US" altLang="en-US" sz="1600">
                <a:solidFill>
                  <a:srgbClr val="474747"/>
                </a:solidFill>
                <a:cs typeface="Arial" panose="020B0604020202020204" pitchFamily="34" charset="0"/>
              </a:rPr>
              <a:t>CAPABILITIES AND SERVICES ROADMAP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4FA1881A-AD30-FB48-AFE4-8EFFBDF36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488962"/>
              </p:ext>
            </p:extLst>
          </p:nvPr>
        </p:nvGraphicFramePr>
        <p:xfrm>
          <a:off x="457200" y="1692275"/>
          <a:ext cx="8297862" cy="5043673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765954">
                  <a:extLst>
                    <a:ext uri="{9D8B030D-6E8A-4147-A177-3AD203B41FA5}">
                      <a16:colId xmlns:a16="http://schemas.microsoft.com/office/drawing/2014/main" xmlns="" val="3209363147"/>
                    </a:ext>
                  </a:extLst>
                </a:gridCol>
                <a:gridCol w="2765954">
                  <a:extLst>
                    <a:ext uri="{9D8B030D-6E8A-4147-A177-3AD203B41FA5}">
                      <a16:colId xmlns:a16="http://schemas.microsoft.com/office/drawing/2014/main" xmlns="" val="2166606125"/>
                    </a:ext>
                  </a:extLst>
                </a:gridCol>
                <a:gridCol w="2765954">
                  <a:extLst>
                    <a:ext uri="{9D8B030D-6E8A-4147-A177-3AD203B41FA5}">
                      <a16:colId xmlns:a16="http://schemas.microsoft.com/office/drawing/2014/main" xmlns="" val="1052962805"/>
                    </a:ext>
                  </a:extLst>
                </a:gridCol>
              </a:tblGrid>
              <a:tr h="471667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Current</a:t>
                      </a:r>
                      <a:r>
                        <a:rPr lang="en-US" sz="1400" baseline="0" dirty="0"/>
                        <a:t> state</a:t>
                      </a:r>
                      <a:endParaRPr lang="en-US" sz="1400" dirty="0"/>
                    </a:p>
                  </a:txBody>
                  <a:tcPr marL="91442" marR="91442" marT="45723" marB="4572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PI3 &amp; PI4</a:t>
                      </a:r>
                    </a:p>
                  </a:txBody>
                  <a:tcPr marL="91442" marR="91442" marT="45723" marB="4572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FUTURE PI’s</a:t>
                      </a:r>
                    </a:p>
                  </a:txBody>
                  <a:tcPr marL="91442" marR="91442" marT="45723" marB="4572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4354541"/>
                  </a:ext>
                </a:extLst>
              </a:tr>
              <a:tr h="457182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Manual Provisioning with Automation Pipelines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S3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RDS (MariaDB)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RedShift (manual)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EMR w/ Analytics Edge Node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EC2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Glue </a:t>
                      </a:r>
                      <a:r>
                        <a:rPr lang="en-US" sz="1400" dirty="0" err="1"/>
                        <a:t>Metastore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ELB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Security Groups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DynamoDB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Lambda (manual)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 marL="91442" marR="91442" marT="45723" marB="45723"/>
                </a:tc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Full Self-Service / Automated Provisioning (Analytics Environment)</a:t>
                      </a:r>
                    </a:p>
                    <a:p>
                      <a:pPr marL="285750" indent="-285750"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Logging and Alerting Platform (Analytics Environment)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Glue Crawlers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Neptune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RedShift (automated)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Kinesis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EFS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SQS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ElasticSearch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SageMaker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 marL="91442" marR="91442" marT="45723" marB="45723"/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Full Self-Service / Automated Provisioning (Deployment Environment)</a:t>
                      </a:r>
                    </a:p>
                    <a:p>
                      <a:pPr marL="285750" indent="-28575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Logging and Alerting Platform (Deployment  Environment)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RedShift Spectrum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Aurora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Athena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ElastiCache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Lambda (automated)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Kinesis Firehose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QuickSight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 marL="91442" marR="91442" marT="45723" marB="45723"/>
                </a:tc>
                <a:extLst>
                  <a:ext uri="{0D108BD9-81ED-4DB2-BD59-A6C34878D82A}">
                    <a16:rowId xmlns:a16="http://schemas.microsoft.com/office/drawing/2014/main" xmlns="" val="781546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384020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2286000" y="3978275"/>
            <a:ext cx="6400800" cy="1147763"/>
          </a:xfrm>
        </p:spPr>
        <p:txBody>
          <a:bodyPr/>
          <a:lstStyle/>
          <a:p>
            <a:pPr eaLnBrk="1" hangingPunct="1"/>
            <a:r>
              <a:rPr lang="en-US" altLang="en-US"/>
              <a:t>Gen II , Gen III platforms</a:t>
            </a:r>
            <a:br>
              <a:rPr lang="en-US" altLang="en-US"/>
            </a:br>
            <a:r>
              <a:rPr lang="en-US" altLang="en-US"/>
              <a:t> </a:t>
            </a:r>
            <a:r>
              <a:rPr lang="en-US" altLang="en-US" sz="2400"/>
              <a:t>Owner: Shannon Schultz</a:t>
            </a:r>
          </a:p>
        </p:txBody>
      </p:sp>
      <p:sp>
        <p:nvSpPr>
          <p:cNvPr id="65539" name="Footer Placeholder 2"/>
          <p:cNvSpPr txBox="1">
            <a:spLocks/>
          </p:cNvSpPr>
          <p:nvPr/>
        </p:nvSpPr>
        <p:spPr bwMode="auto">
          <a:xfrm>
            <a:off x="457200" y="6491288"/>
            <a:ext cx="1828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4213">
              <a:lnSpc>
                <a:spcPts val="2400"/>
              </a:lnSpc>
              <a:spcAft>
                <a:spcPts val="1000"/>
              </a:spcAft>
              <a:buClr>
                <a:srgbClr val="74787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5613" indent="-227013" defTabSz="684213">
              <a:lnSpc>
                <a:spcPts val="2100"/>
              </a:lnSpc>
              <a:spcAft>
                <a:spcPts val="900"/>
              </a:spcAft>
              <a:buClr>
                <a:srgbClr val="74787B"/>
              </a:buClr>
              <a:buFont typeface=".AppleSystemUIFont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84213" indent="-227013" defTabSz="684213">
              <a:lnSpc>
                <a:spcPts val="2000"/>
              </a:lnSpc>
              <a:spcAft>
                <a:spcPts val="800"/>
              </a:spcAft>
              <a:buClr>
                <a:srgbClr val="74787B"/>
              </a:buClr>
              <a:buSzPct val="90000"/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198563" indent="-169863" defTabSz="6842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1463" indent="-169863" defTabSz="6842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9986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558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9130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702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altLang="en-US" sz="700">
                <a:solidFill>
                  <a:schemeClr val="bg1"/>
                </a:solidFill>
              </a:rPr>
              <a:t>©2018 Discover Financial Services</a:t>
            </a: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57E0176-7E58-1C44-A84E-CCCBA32A3AD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8175" y="846138"/>
            <a:ext cx="8299450" cy="5691187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3775" y="4956175"/>
            <a:ext cx="7808913" cy="12922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</a:rPr>
              <a:t>Enterprise Data Lake - SOT</a:t>
            </a:r>
          </a:p>
        </p:txBody>
      </p:sp>
      <p:pic>
        <p:nvPicPr>
          <p:cNvPr id="4096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00" y="5402263"/>
            <a:ext cx="1012825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5545138"/>
            <a:ext cx="454025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5545138"/>
            <a:ext cx="454025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5545138"/>
            <a:ext cx="454025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9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0" y="5545138"/>
            <a:ext cx="454025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0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5545138"/>
            <a:ext cx="454025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1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463" y="5545138"/>
            <a:ext cx="455612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 rot="16200000">
            <a:off x="339725" y="5346700"/>
            <a:ext cx="1295400" cy="51435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Data storage  Layer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85838" y="2847975"/>
            <a:ext cx="7816850" cy="20129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 rot="16200000">
            <a:off x="-30162" y="3609975"/>
            <a:ext cx="2012950" cy="4921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Data Processing layer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284288" y="3241675"/>
            <a:ext cx="1808162" cy="152717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</a:rPr>
              <a:t>MPP</a:t>
            </a:r>
          </a:p>
        </p:txBody>
      </p:sp>
      <p:pic>
        <p:nvPicPr>
          <p:cNvPr id="40976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8" t="27303" r="24396" b="28035"/>
          <a:stretch>
            <a:fillRect/>
          </a:stretch>
        </p:blipFill>
        <p:spPr bwMode="auto">
          <a:xfrm>
            <a:off x="1504950" y="4187825"/>
            <a:ext cx="141763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993775" y="908050"/>
            <a:ext cx="7808913" cy="1863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 rot="16200000">
            <a:off x="52388" y="1598613"/>
            <a:ext cx="1862137" cy="49053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</a:rPr>
              <a:t>Presentation layer</a:t>
            </a:r>
          </a:p>
        </p:txBody>
      </p:sp>
      <p:sp>
        <p:nvSpPr>
          <p:cNvPr id="39" name="TextBox 38"/>
          <p:cNvSpPr txBox="1"/>
          <p:nvPr/>
        </p:nvSpPr>
        <p:spPr>
          <a:xfrm rot="5400000">
            <a:off x="4888750" y="-1304254"/>
            <a:ext cx="400110" cy="7132381"/>
          </a:xfrm>
          <a:prstGeom prst="rect">
            <a:avLst/>
          </a:prstGeom>
          <a:solidFill>
            <a:srgbClr val="B9BBBF"/>
          </a:solidFill>
        </p:spPr>
        <p:txBody>
          <a:bodyPr vert="vert270"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  <a:latin typeface="+mj-lt"/>
              </a:rPr>
              <a:t>Data Service / Access (e.g. JDBC/ODBC/REST)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1982788" y="1035050"/>
            <a:ext cx="1371600" cy="73183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/>
              <a:t>Tableau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352925" y="1028700"/>
            <a:ext cx="1371600" cy="73183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/>
              <a:t>End User (SQL)</a:t>
            </a:r>
          </a:p>
        </p:txBody>
      </p:sp>
      <p:sp>
        <p:nvSpPr>
          <p:cNvPr id="40982" name="TextBox 2"/>
          <p:cNvSpPr txBox="1">
            <a:spLocks noChangeArrowheads="1"/>
          </p:cNvSpPr>
          <p:nvPr/>
        </p:nvSpPr>
        <p:spPr bwMode="auto">
          <a:xfrm>
            <a:off x="2514600" y="134938"/>
            <a:ext cx="4095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chemeClr val="bg1"/>
                </a:solidFill>
              </a:rPr>
              <a:t>Next Generation Platforms Landscape</a:t>
            </a:r>
          </a:p>
        </p:txBody>
      </p:sp>
      <p:pic>
        <p:nvPicPr>
          <p:cNvPr id="40983" name="Picture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3662363"/>
            <a:ext cx="1417638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3170238" y="3259138"/>
            <a:ext cx="1808162" cy="152717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Batch / ETL</a:t>
            </a:r>
          </a:p>
        </p:txBody>
      </p:sp>
      <p:grpSp>
        <p:nvGrpSpPr>
          <p:cNvPr id="40985" name="Group 1"/>
          <p:cNvGrpSpPr>
            <a:grpSpLocks/>
          </p:cNvGrpSpPr>
          <p:nvPr/>
        </p:nvGrpSpPr>
        <p:grpSpPr bwMode="auto">
          <a:xfrm>
            <a:off x="3224213" y="3649663"/>
            <a:ext cx="1127125" cy="809625"/>
            <a:chOff x="5594318" y="2981592"/>
            <a:chExt cx="1126533" cy="809744"/>
          </a:xfrm>
        </p:grpSpPr>
        <p:pic>
          <p:nvPicPr>
            <p:cNvPr id="41004" name="Picture 4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2" t="7333" r="4845" b="6799"/>
            <a:stretch>
              <a:fillRect/>
            </a:stretch>
          </p:blipFill>
          <p:spPr bwMode="auto">
            <a:xfrm>
              <a:off x="5594318" y="2981592"/>
              <a:ext cx="1126533" cy="8097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05" name="TextBox 46"/>
            <p:cNvSpPr txBox="1">
              <a:spLocks noChangeArrowheads="1"/>
            </p:cNvSpPr>
            <p:nvPr/>
          </p:nvSpPr>
          <p:spPr bwMode="auto">
            <a:xfrm>
              <a:off x="5594318" y="3287581"/>
              <a:ext cx="50815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EMR</a:t>
              </a:r>
            </a:p>
          </p:txBody>
        </p:sp>
        <p:pic>
          <p:nvPicPr>
            <p:cNvPr id="41006" name="Picture 4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20" t="20238" r="17580" b="19019"/>
            <a:stretch>
              <a:fillRect/>
            </a:stretch>
          </p:blipFill>
          <p:spPr bwMode="auto">
            <a:xfrm>
              <a:off x="6203524" y="3266449"/>
              <a:ext cx="411480" cy="240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3" name="Rounded Rectangle 52"/>
          <p:cNvSpPr/>
          <p:nvPr/>
        </p:nvSpPr>
        <p:spPr>
          <a:xfrm>
            <a:off x="5048250" y="3260725"/>
            <a:ext cx="1808163" cy="152717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Real-time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6902450" y="3270250"/>
            <a:ext cx="1808163" cy="152717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NoSQL</a:t>
            </a:r>
          </a:p>
        </p:txBody>
      </p:sp>
      <p:grpSp>
        <p:nvGrpSpPr>
          <p:cNvPr id="40988" name="Group 39"/>
          <p:cNvGrpSpPr>
            <a:grpSpLocks/>
          </p:cNvGrpSpPr>
          <p:nvPr/>
        </p:nvGrpSpPr>
        <p:grpSpPr bwMode="auto">
          <a:xfrm>
            <a:off x="4468813" y="3792538"/>
            <a:ext cx="400050" cy="427037"/>
            <a:chOff x="4468168" y="3793102"/>
            <a:chExt cx="401072" cy="426601"/>
          </a:xfrm>
        </p:grpSpPr>
        <p:pic>
          <p:nvPicPr>
            <p:cNvPr id="41002" name="Picture 5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2986" y="3793102"/>
              <a:ext cx="368952" cy="426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03" name="TextBox 2"/>
            <p:cNvSpPr txBox="1">
              <a:spLocks noChangeArrowheads="1"/>
            </p:cNvSpPr>
            <p:nvPr/>
          </p:nvSpPr>
          <p:spPr bwMode="auto">
            <a:xfrm>
              <a:off x="4468168" y="3894429"/>
              <a:ext cx="40107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800" b="1">
                  <a:solidFill>
                    <a:schemeClr val="bg1"/>
                  </a:solidFill>
                </a:rPr>
                <a:t>RDS</a:t>
              </a:r>
            </a:p>
          </p:txBody>
        </p:sp>
      </p:grpSp>
      <p:sp>
        <p:nvSpPr>
          <p:cNvPr id="43" name="Up Arrow 42"/>
          <p:cNvSpPr/>
          <p:nvPr/>
        </p:nvSpPr>
        <p:spPr>
          <a:xfrm>
            <a:off x="2878138" y="2497138"/>
            <a:ext cx="484187" cy="649287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" name="Up Arrow 57"/>
          <p:cNvSpPr/>
          <p:nvPr/>
        </p:nvSpPr>
        <p:spPr>
          <a:xfrm>
            <a:off x="6616700" y="2498725"/>
            <a:ext cx="484188" cy="649288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0991" name="Group 62"/>
          <p:cNvGrpSpPr>
            <a:grpSpLocks/>
          </p:cNvGrpSpPr>
          <p:nvPr/>
        </p:nvGrpSpPr>
        <p:grpSpPr bwMode="auto">
          <a:xfrm>
            <a:off x="7015163" y="3614738"/>
            <a:ext cx="593725" cy="534987"/>
            <a:chOff x="6930744" y="3584510"/>
            <a:chExt cx="595035" cy="534802"/>
          </a:xfrm>
        </p:grpSpPr>
        <p:pic>
          <p:nvPicPr>
            <p:cNvPr id="41000" name="Picture 5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9220" y="3584510"/>
              <a:ext cx="411832" cy="368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01" name="TextBox 61"/>
            <p:cNvSpPr txBox="1">
              <a:spLocks noChangeArrowheads="1"/>
            </p:cNvSpPr>
            <p:nvPr/>
          </p:nvSpPr>
          <p:spPr bwMode="auto">
            <a:xfrm>
              <a:off x="6930744" y="3903868"/>
              <a:ext cx="59503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800" b="1">
                  <a:solidFill>
                    <a:schemeClr val="bg1"/>
                  </a:solidFill>
                </a:rPr>
                <a:t>Neptune</a:t>
              </a:r>
            </a:p>
          </p:txBody>
        </p:sp>
      </p:grpSp>
      <p:grpSp>
        <p:nvGrpSpPr>
          <p:cNvPr id="40992" name="Group 65"/>
          <p:cNvGrpSpPr>
            <a:grpSpLocks/>
          </p:cNvGrpSpPr>
          <p:nvPr/>
        </p:nvGrpSpPr>
        <p:grpSpPr bwMode="auto">
          <a:xfrm>
            <a:off x="8064500" y="3614738"/>
            <a:ext cx="495300" cy="560387"/>
            <a:chOff x="6960060" y="4123969"/>
            <a:chExt cx="494046" cy="560055"/>
          </a:xfrm>
        </p:grpSpPr>
        <p:pic>
          <p:nvPicPr>
            <p:cNvPr id="40998" name="Picture 6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817" y="4123969"/>
              <a:ext cx="379178" cy="379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99" name="TextBox 64"/>
            <p:cNvSpPr txBox="1">
              <a:spLocks noChangeArrowheads="1"/>
            </p:cNvSpPr>
            <p:nvPr/>
          </p:nvSpPr>
          <p:spPr bwMode="auto">
            <a:xfrm>
              <a:off x="6960060" y="4468580"/>
              <a:ext cx="49404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800" b="1">
                  <a:solidFill>
                    <a:schemeClr val="bg1"/>
                  </a:solidFill>
                </a:rPr>
                <a:t>Neo4J</a:t>
              </a:r>
            </a:p>
          </p:txBody>
        </p:sp>
      </p:grpSp>
      <p:pic>
        <p:nvPicPr>
          <p:cNvPr id="40993" name="Picture 6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3" r="914" b="35674"/>
          <a:stretch>
            <a:fillRect/>
          </a:stretch>
        </p:blipFill>
        <p:spPr bwMode="auto">
          <a:xfrm>
            <a:off x="6959600" y="4224338"/>
            <a:ext cx="808038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4" name="Picture 6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t="39153" r="13106" b="21744"/>
          <a:stretch>
            <a:fillRect/>
          </a:stretch>
        </p:blipFill>
        <p:spPr bwMode="auto">
          <a:xfrm>
            <a:off x="7843838" y="4214813"/>
            <a:ext cx="833437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5" name="Picture 7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38" y="3690938"/>
            <a:ext cx="738187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6" name="Picture 7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6128" r="5215" b="29428"/>
          <a:stretch>
            <a:fillRect/>
          </a:stretch>
        </p:blipFill>
        <p:spPr bwMode="auto">
          <a:xfrm>
            <a:off x="5949950" y="3700463"/>
            <a:ext cx="830263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ounded Rectangle 73"/>
          <p:cNvSpPr/>
          <p:nvPr/>
        </p:nvSpPr>
        <p:spPr>
          <a:xfrm>
            <a:off x="6721475" y="1030288"/>
            <a:ext cx="1371600" cy="73183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/>
              <a:t>Model training</a:t>
            </a:r>
          </a:p>
        </p:txBody>
      </p:sp>
      <p:sp>
        <p:nvSpPr>
          <p:cNvPr id="2" name="Up-Down Arrow 1"/>
          <p:cNvSpPr/>
          <p:nvPr/>
        </p:nvSpPr>
        <p:spPr>
          <a:xfrm>
            <a:off x="2919299" y="4854803"/>
            <a:ext cx="401864" cy="685346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52" name="Up-Down Arrow 51"/>
          <p:cNvSpPr/>
          <p:nvPr/>
        </p:nvSpPr>
        <p:spPr>
          <a:xfrm>
            <a:off x="6699024" y="4830917"/>
            <a:ext cx="401864" cy="685346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1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latin typeface="Calibri" charset="0"/>
                <a:ea typeface="Calibri" charset="0"/>
                <a:cs typeface="Calibri" charset="0"/>
              </a:rPr>
              <a:t>©2018 Discover Financial Services</a:t>
            </a:r>
          </a:p>
        </p:txBody>
      </p:sp>
      <p:sp>
        <p:nvSpPr>
          <p:cNvPr id="41986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A8227CE-5925-EE44-A243-6FDFCD2D839D}" type="slidenum">
              <a:rPr lang="en-US" altLang="en-US" sz="100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en-US" sz="10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888" y="993775"/>
            <a:ext cx="8740775" cy="4587875"/>
          </a:xfrm>
          <a:prstGeom prst="rect">
            <a:avLst/>
          </a:prstGeom>
          <a:solidFill>
            <a:srgbClr val="D1E0F0"/>
          </a:solidFill>
          <a:ln w="25400" cap="flat" cmpd="sng" algn="ctr">
            <a:solidFill>
              <a:srgbClr val="3366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1219170">
              <a:defRPr/>
            </a:pPr>
            <a:endParaRPr lang="en-US" sz="1000" kern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1988" name="Picture 28" descr="Image result for aws s3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10"/>
          <a:stretch>
            <a:fillRect/>
          </a:stretch>
        </p:blipFill>
        <p:spPr bwMode="auto">
          <a:xfrm>
            <a:off x="8678863" y="785813"/>
            <a:ext cx="3571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65150" y="1304925"/>
            <a:ext cx="8205788" cy="41116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solidFill>
                  <a:srgbClr val="595959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pic>
        <p:nvPicPr>
          <p:cNvPr id="41990" name="Picture 10" descr="Image result for icon s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1" t="12112" r="16762" b="12321"/>
          <a:stretch>
            <a:fillRect/>
          </a:stretch>
        </p:blipFill>
        <p:spPr bwMode="auto">
          <a:xfrm>
            <a:off x="8637588" y="1341438"/>
            <a:ext cx="204787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2" descr="Image result for s3 bucke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4"/>
          <a:stretch>
            <a:fillRect/>
          </a:stretch>
        </p:blipFill>
        <p:spPr bwMode="auto">
          <a:xfrm>
            <a:off x="668338" y="1447800"/>
            <a:ext cx="142875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11213" y="1355725"/>
            <a:ext cx="79597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 b="1" kern="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DFS-DATAHUB</a:t>
            </a:r>
            <a:r>
              <a:rPr lang="en-US" sz="1000" b="1" kern="0" dirty="0">
                <a:solidFill>
                  <a:srgbClr val="BFBFB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will hold the </a:t>
            </a:r>
            <a:r>
              <a:rPr lang="en-US" sz="1000" b="1" kern="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production Data Hub archives</a:t>
            </a:r>
            <a:r>
              <a:rPr lang="en-US" sz="1000" b="1" kern="0" dirty="0">
                <a:solidFill>
                  <a:srgbClr val="BFBFB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. Bucket </a:t>
            </a:r>
            <a:r>
              <a:rPr lang="en-US" sz="1000" b="1" kern="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access will be restricted to only the Data Hub application </a:t>
            </a:r>
            <a:r>
              <a:rPr lang="en-US" sz="1000" b="1" kern="0" dirty="0">
                <a:solidFill>
                  <a:srgbClr val="BFBFB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for archiving and restoring data to/from the on-premise DS-ETL Grid  </a:t>
            </a:r>
            <a:endParaRPr lang="en-US" sz="1000" b="1" kern="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45388" y="1090613"/>
            <a:ext cx="1606550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 b="1" kern="0" dirty="0">
                <a:latin typeface="Calibri" charset="0"/>
                <a:ea typeface="Calibri" charset="0"/>
                <a:cs typeface="Calibri" charset="0"/>
              </a:rPr>
              <a:t>Quarantined Bucket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5150" y="2114550"/>
            <a:ext cx="8121650" cy="32369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solidFill>
                  <a:srgbClr val="595959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pic>
        <p:nvPicPr>
          <p:cNvPr id="41995" name="Picture 2" descr="Image result for s3 bucke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4"/>
          <a:stretch>
            <a:fillRect/>
          </a:stretch>
        </p:blipFill>
        <p:spPr bwMode="auto">
          <a:xfrm>
            <a:off x="668338" y="2271713"/>
            <a:ext cx="142875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11213" y="2159000"/>
            <a:ext cx="7956550" cy="457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 b="1" kern="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DFS-ANALYTICS-DLT-USE1-ENT-SOT </a:t>
            </a:r>
            <a:r>
              <a:rPr lang="en-US" sz="1000" b="1" kern="0" dirty="0">
                <a:solidFill>
                  <a:srgbClr val="BFBFB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will hold our production “source of truth” data to be used for such things as</a:t>
            </a:r>
            <a:r>
              <a:rPr lang="en-US" sz="1000" b="1" kern="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 BI dashboard, reporting, ad-hoc analytics, model training and model execution</a:t>
            </a:r>
            <a:r>
              <a:rPr lang="en-US" sz="1000" b="1" kern="0" dirty="0">
                <a:solidFill>
                  <a:srgbClr val="BFBFB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. Data under the SOT has all been </a:t>
            </a:r>
            <a:r>
              <a:rPr lang="en-US" sz="1000" b="1" kern="0" dirty="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rPr>
              <a:t>classified, tokenized, and optimized for consumption</a:t>
            </a:r>
            <a:r>
              <a:rPr lang="en-US" sz="1000" b="1" kern="0" dirty="0">
                <a:solidFill>
                  <a:srgbClr val="BFBFB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endParaRPr lang="en-US" sz="1000" b="1" kern="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18400" y="1890713"/>
            <a:ext cx="1323975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 b="1" kern="0" dirty="0">
                <a:latin typeface="Calibri" charset="0"/>
                <a:ea typeface="Calibri" charset="0"/>
                <a:cs typeface="Calibri" charset="0"/>
              </a:rPr>
              <a:t>Enterprise Data Lake</a:t>
            </a:r>
          </a:p>
        </p:txBody>
      </p:sp>
      <p:pic>
        <p:nvPicPr>
          <p:cNvPr id="41998" name="Picture 10" descr="Image result for icon s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1" t="12112" r="16762" b="12321"/>
          <a:stretch>
            <a:fillRect/>
          </a:stretch>
        </p:blipFill>
        <p:spPr bwMode="auto">
          <a:xfrm>
            <a:off x="8588375" y="2144713"/>
            <a:ext cx="203200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9" name="Picture 2" descr="Image result for s3 bucke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4"/>
          <a:stretch>
            <a:fillRect/>
          </a:stretch>
        </p:blipFill>
        <p:spPr bwMode="auto">
          <a:xfrm>
            <a:off x="668338" y="2713038"/>
            <a:ext cx="142875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11213" y="2600325"/>
            <a:ext cx="7956550" cy="457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 b="1" kern="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DFS-ANALYTICS-DLT-USE1-ENT-SOR </a:t>
            </a:r>
            <a:r>
              <a:rPr lang="en-US" sz="1000" b="1" kern="0" dirty="0">
                <a:solidFill>
                  <a:srgbClr val="BFBFB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will hold our </a:t>
            </a:r>
            <a:r>
              <a:rPr lang="en-US" sz="1000" b="1" kern="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raw production data that is only business consumable under approved circumstances</a:t>
            </a:r>
            <a:r>
              <a:rPr lang="en-US" sz="1000" b="1" kern="0" dirty="0">
                <a:solidFill>
                  <a:srgbClr val="BFBFB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. This data has not necessarily been classified, tokenized, and/or optimized for consumption but more is a record of source system data as we received it.</a:t>
            </a:r>
            <a:endParaRPr lang="en-US" sz="1000" b="1" kern="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2001" name="Picture 2" descr="Image result for s3 bucke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4"/>
          <a:stretch>
            <a:fillRect/>
          </a:stretch>
        </p:blipFill>
        <p:spPr bwMode="auto">
          <a:xfrm>
            <a:off x="668338" y="4930775"/>
            <a:ext cx="142875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11213" y="4803775"/>
            <a:ext cx="7956550" cy="457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 b="1" kern="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DFS-ANALYTICS-DLT-USE1-WORKSPACE-{Business Unit} </a:t>
            </a:r>
            <a:r>
              <a:rPr lang="en-US" sz="1000" b="1" kern="0" dirty="0">
                <a:solidFill>
                  <a:srgbClr val="BFBFB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this will </a:t>
            </a:r>
            <a:r>
              <a:rPr lang="en-US" sz="1000" b="1" kern="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contain BT and Business user and/or team-based work spaces for data experimentation and exploration</a:t>
            </a:r>
            <a:r>
              <a:rPr lang="en-US" sz="1000" b="1" kern="0" dirty="0">
                <a:solidFill>
                  <a:srgbClr val="BFBFB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. </a:t>
            </a:r>
          </a:p>
        </p:txBody>
      </p:sp>
      <p:pic>
        <p:nvPicPr>
          <p:cNvPr id="42003" name="Picture 2" descr="Image result for s3 bucke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4"/>
          <a:stretch>
            <a:fillRect/>
          </a:stretch>
        </p:blipFill>
        <p:spPr bwMode="auto">
          <a:xfrm>
            <a:off x="668338" y="3155950"/>
            <a:ext cx="142875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811213" y="3041650"/>
            <a:ext cx="7956550" cy="457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 b="1" kern="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DFS-ANALYTICS-DLT-USE1-WORKSPACE-SOT-ETL </a:t>
            </a:r>
            <a:r>
              <a:rPr lang="en-US" sz="1000" b="1" kern="0" dirty="0">
                <a:solidFill>
                  <a:srgbClr val="BFBFB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this will used to </a:t>
            </a:r>
            <a:r>
              <a:rPr lang="en-US" sz="1000" b="1" kern="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hold temporary internal project related test SOT data</a:t>
            </a:r>
            <a:r>
              <a:rPr lang="en-US" sz="1000" b="1" kern="0" dirty="0">
                <a:solidFill>
                  <a:srgbClr val="BFBFB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for project development and testing use cases. </a:t>
            </a:r>
            <a:r>
              <a:rPr lang="en-US" sz="1000" b="1" kern="0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(Provisioned under the AA AWS Dev account) </a:t>
            </a:r>
          </a:p>
        </p:txBody>
      </p:sp>
      <p:pic>
        <p:nvPicPr>
          <p:cNvPr id="42005" name="Picture 2" descr="Image result for s3 bucke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4"/>
          <a:stretch>
            <a:fillRect/>
          </a:stretch>
        </p:blipFill>
        <p:spPr bwMode="auto">
          <a:xfrm>
            <a:off x="668338" y="3594100"/>
            <a:ext cx="142875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11213" y="3481388"/>
            <a:ext cx="7956550" cy="457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 b="1" kern="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DFS-ANALYTICS-DLT-USE1-WORKSPACE-SOR-ETL </a:t>
            </a:r>
            <a:r>
              <a:rPr lang="en-US" sz="1000" b="1" kern="0" dirty="0">
                <a:solidFill>
                  <a:srgbClr val="BFBFB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this will used to </a:t>
            </a:r>
            <a:r>
              <a:rPr lang="en-US" sz="1000" b="1" kern="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hold temporary internal project related test SOR data</a:t>
            </a:r>
            <a:r>
              <a:rPr lang="en-US" sz="1000" b="1" kern="0" dirty="0">
                <a:solidFill>
                  <a:srgbClr val="BFBFB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for project development and testing use cases. </a:t>
            </a:r>
            <a:r>
              <a:rPr lang="en-US" sz="1000" b="1" kern="0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(Provisioned under the AA AWS Dev account) </a:t>
            </a:r>
          </a:p>
          <a:p>
            <a:pPr>
              <a:defRPr/>
            </a:pPr>
            <a:endParaRPr lang="en-US" sz="1000" b="1" kern="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2007" name="Picture 2" descr="Image result for s3 bucke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4"/>
          <a:stretch>
            <a:fillRect/>
          </a:stretch>
        </p:blipFill>
        <p:spPr bwMode="auto">
          <a:xfrm>
            <a:off x="668338" y="4024313"/>
            <a:ext cx="142875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811213" y="3922713"/>
            <a:ext cx="7956550" cy="457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 b="1" kern="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DFS-ANALYTICS-DLT-USE1-WORKSPACE-PA-{</a:t>
            </a:r>
            <a:r>
              <a:rPr lang="en-US" sz="1000" b="1" kern="0" dirty="0" err="1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env</a:t>
            </a:r>
            <a:r>
              <a:rPr lang="en-US" sz="1000" b="1" kern="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}-SOT </a:t>
            </a:r>
            <a:r>
              <a:rPr lang="en-US" sz="1000" b="1" kern="0" dirty="0">
                <a:solidFill>
                  <a:srgbClr val="BFBFB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this will used to </a:t>
            </a:r>
            <a:r>
              <a:rPr lang="en-US" sz="1000" b="1" kern="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hold temporary PA SOT data</a:t>
            </a:r>
            <a:r>
              <a:rPr lang="en-US" sz="1000" b="1" kern="0" dirty="0">
                <a:solidFill>
                  <a:srgbClr val="BFBFB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for Production Assurance related test runs. </a:t>
            </a:r>
            <a:r>
              <a:rPr lang="en-US" sz="1000" b="1" kern="0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(Provisioned under the AA AWS Test account) </a:t>
            </a:r>
          </a:p>
        </p:txBody>
      </p:sp>
      <p:pic>
        <p:nvPicPr>
          <p:cNvPr id="42009" name="Picture 2" descr="Image result for s3 bucke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4"/>
          <a:stretch>
            <a:fillRect/>
          </a:stretch>
        </p:blipFill>
        <p:spPr bwMode="auto">
          <a:xfrm>
            <a:off x="668338" y="4462463"/>
            <a:ext cx="142875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811213" y="4364038"/>
            <a:ext cx="7956550" cy="457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 b="1" kern="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DFS-ANALYTICS-DLT-USE1-WORKSPACE-PA-{</a:t>
            </a:r>
            <a:r>
              <a:rPr lang="en-US" sz="1000" b="1" kern="0" dirty="0" err="1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env</a:t>
            </a:r>
            <a:r>
              <a:rPr lang="en-US" sz="1000" b="1" kern="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}-SOR </a:t>
            </a:r>
            <a:r>
              <a:rPr lang="en-US" sz="1000" b="1" kern="0" dirty="0">
                <a:solidFill>
                  <a:srgbClr val="BFBFB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this will used to </a:t>
            </a:r>
            <a:r>
              <a:rPr lang="en-US" sz="1000" b="1" kern="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hold temporary PA SOR data</a:t>
            </a:r>
            <a:r>
              <a:rPr lang="en-US" sz="1000" b="1" kern="0" dirty="0">
                <a:solidFill>
                  <a:srgbClr val="BFBFB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 for Production Assurance related test runs. </a:t>
            </a:r>
            <a:r>
              <a:rPr lang="en-US" sz="1000" b="1" kern="0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(Provisioned under the AA AWS Test account) </a:t>
            </a:r>
          </a:p>
          <a:p>
            <a:pPr>
              <a:defRPr/>
            </a:pPr>
            <a:endParaRPr lang="en-US" sz="1000" b="1" kern="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011" name="TextBox 2"/>
          <p:cNvSpPr txBox="1">
            <a:spLocks noChangeArrowheads="1"/>
          </p:cNvSpPr>
          <p:nvPr/>
        </p:nvSpPr>
        <p:spPr bwMode="auto">
          <a:xfrm>
            <a:off x="2514600" y="119063"/>
            <a:ext cx="37497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>
                <a:solidFill>
                  <a:schemeClr val="bg1"/>
                </a:solidFill>
              </a:rPr>
              <a:t>Data storage : S3 Bucket Standard</a:t>
            </a:r>
          </a:p>
        </p:txBody>
      </p:sp>
    </p:spTree>
    <p:extLst>
      <p:ext uri="{BB962C8B-B14F-4D97-AF65-F5344CB8AC3E}">
        <p14:creationId xmlns:p14="http://schemas.microsoft.com/office/powerpoint/2010/main" val="632337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1"/>
          <p:cNvSpPr>
            <a:spLocks noGrp="1"/>
          </p:cNvSpPr>
          <p:nvPr>
            <p:ph type="ftr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700"/>
              <a:t>©2018 Discover Financial Services</a:t>
            </a:r>
          </a:p>
        </p:txBody>
      </p:sp>
      <p:sp>
        <p:nvSpPr>
          <p:cNvPr id="40963" name="Slide Number Placeholder 2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45F12A-2A85-47FD-947D-E1F0FD245E25}" type="slidenum">
              <a:rPr lang="en-US" altLang="en-US" sz="800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 sz="800"/>
          </a:p>
        </p:txBody>
      </p:sp>
      <p:sp>
        <p:nvSpPr>
          <p:cNvPr id="40964" name="Content Placeholder 4"/>
          <p:cNvSpPr>
            <a:spLocks noGrp="1"/>
          </p:cNvSpPr>
          <p:nvPr>
            <p:ph sz="quarter" idx="13"/>
          </p:nvPr>
        </p:nvSpPr>
        <p:spPr>
          <a:xfrm>
            <a:off x="2776538" y="2620963"/>
            <a:ext cx="5791200" cy="2800350"/>
          </a:xfrm>
        </p:spPr>
        <p:txBody>
          <a:bodyPr/>
          <a:lstStyle/>
          <a:p>
            <a:pPr eaLnBrk="1" hangingPunct="1">
              <a:lnSpc>
                <a:spcPts val="1800"/>
              </a:lnSpc>
              <a:spcAft>
                <a:spcPts val="700"/>
              </a:spcAft>
            </a:pPr>
            <a:r>
              <a:rPr lang="en-US" altLang="en-US" dirty="0"/>
              <a:t>Platform strategy &amp; vision				</a:t>
            </a:r>
          </a:p>
          <a:p>
            <a:pPr eaLnBrk="1" hangingPunct="1">
              <a:lnSpc>
                <a:spcPts val="1800"/>
              </a:lnSpc>
              <a:spcAft>
                <a:spcPts val="700"/>
              </a:spcAft>
            </a:pPr>
            <a:r>
              <a:rPr lang="en-US" altLang="en-US" dirty="0"/>
              <a:t>Gen I platforms					</a:t>
            </a:r>
          </a:p>
          <a:p>
            <a:pPr eaLnBrk="1" hangingPunct="1">
              <a:lnSpc>
                <a:spcPts val="1800"/>
              </a:lnSpc>
              <a:spcAft>
                <a:spcPts val="700"/>
              </a:spcAft>
            </a:pPr>
            <a:r>
              <a:rPr lang="en-US" altLang="en-US" dirty="0"/>
              <a:t>Cloud Enablement					</a:t>
            </a:r>
          </a:p>
          <a:p>
            <a:pPr eaLnBrk="1" hangingPunct="1">
              <a:lnSpc>
                <a:spcPts val="1800"/>
              </a:lnSpc>
              <a:spcAft>
                <a:spcPts val="700"/>
              </a:spcAft>
            </a:pPr>
            <a:r>
              <a:rPr lang="en-US" altLang="en-US" dirty="0"/>
              <a:t>Gen II platforms					</a:t>
            </a:r>
          </a:p>
          <a:p>
            <a:pPr eaLnBrk="1" hangingPunct="1">
              <a:lnSpc>
                <a:spcPts val="1800"/>
              </a:lnSpc>
              <a:spcAft>
                <a:spcPts val="700"/>
              </a:spcAft>
            </a:pPr>
            <a:r>
              <a:rPr lang="en-US" altLang="en-US" dirty="0"/>
              <a:t>Gen III platforms					</a:t>
            </a:r>
          </a:p>
          <a:p>
            <a:pPr eaLnBrk="1" hangingPunct="1">
              <a:lnSpc>
                <a:spcPts val="1800"/>
              </a:lnSpc>
              <a:spcAft>
                <a:spcPts val="700"/>
              </a:spcAft>
            </a:pPr>
            <a:r>
              <a:rPr lang="en-US" altLang="en-US" dirty="0"/>
              <a:t>Data products &amp; tools					</a:t>
            </a:r>
          </a:p>
          <a:p>
            <a:pPr eaLnBrk="1" hangingPunct="1">
              <a:lnSpc>
                <a:spcPts val="1800"/>
              </a:lnSpc>
              <a:spcAft>
                <a:spcPts val="700"/>
              </a:spcAft>
            </a:pPr>
            <a:r>
              <a:rPr lang="en-US" altLang="en-US" dirty="0"/>
              <a:t>Decision &amp; Deployment				</a:t>
            </a:r>
            <a:endParaRPr lang="en-US" altLang="en-US" b="1" dirty="0"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B77427-A8DE-BD4E-8F4D-6786BF2B1FF5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68853331"/>
              </p:ext>
            </p:extLst>
          </p:nvPr>
        </p:nvGraphicFramePr>
        <p:xfrm>
          <a:off x="834887" y="731518"/>
          <a:ext cx="7768423" cy="5759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3012" name="TextBox 2"/>
          <p:cNvSpPr txBox="1">
            <a:spLocks noChangeArrowheads="1"/>
          </p:cNvSpPr>
          <p:nvPr/>
        </p:nvSpPr>
        <p:spPr bwMode="auto">
          <a:xfrm>
            <a:off x="2514600" y="119063"/>
            <a:ext cx="40190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>
                <a:solidFill>
                  <a:schemeClr val="bg1"/>
                </a:solidFill>
              </a:rPr>
              <a:t>Data processing layer : EMR patterns</a:t>
            </a:r>
          </a:p>
        </p:txBody>
      </p:sp>
      <p:pic>
        <p:nvPicPr>
          <p:cNvPr id="43013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1037091"/>
            <a:ext cx="2536825" cy="199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5" y="1020763"/>
            <a:ext cx="2455863" cy="199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363" y="1020763"/>
            <a:ext cx="2416175" cy="199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4100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6B6C17-4F7C-6743-B098-A36DE557E4A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4035" name="TextBox 2"/>
          <p:cNvSpPr txBox="1">
            <a:spLocks noChangeArrowheads="1"/>
          </p:cNvSpPr>
          <p:nvPr/>
        </p:nvSpPr>
        <p:spPr bwMode="auto">
          <a:xfrm>
            <a:off x="2514600" y="119063"/>
            <a:ext cx="38995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>
                <a:solidFill>
                  <a:schemeClr val="bg1"/>
                </a:solidFill>
              </a:rPr>
              <a:t>Cloud MPP - Snowflake Architecture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82563" y="600075"/>
            <a:ext cx="8993187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1400" dirty="0">
                <a:solidFill>
                  <a:schemeClr val="tx1"/>
                </a:solidFill>
              </a:rPr>
              <a:t>Storage, Compute and Services are decoupled which ensures </a:t>
            </a:r>
            <a:r>
              <a:rPr lang="en-US" sz="1400">
                <a:solidFill>
                  <a:schemeClr val="tx1"/>
                </a:solidFill>
              </a:rPr>
              <a:t>easier scaling based on the application and user needs.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Freeform: Shape 10"/>
          <p:cNvSpPr>
            <a:spLocks/>
          </p:cNvSpPr>
          <p:nvPr/>
        </p:nvSpPr>
        <p:spPr bwMode="auto">
          <a:xfrm>
            <a:off x="1196975" y="4310063"/>
            <a:ext cx="1187450" cy="2224087"/>
          </a:xfrm>
          <a:custGeom>
            <a:avLst/>
            <a:gdLst>
              <a:gd name="T0" fmla="*/ 711233 w 1004501"/>
              <a:gd name="T1" fmla="*/ 0 h 1908544"/>
              <a:gd name="T2" fmla="*/ 1187540 w 1004501"/>
              <a:gd name="T3" fmla="*/ 336889 h 1908544"/>
              <a:gd name="T4" fmla="*/ 617740 w 1004501"/>
              <a:gd name="T5" fmla="*/ 1752621 h 1908544"/>
              <a:gd name="T6" fmla="*/ 588045 w 1004501"/>
              <a:gd name="T7" fmla="*/ 2223673 h 1908544"/>
              <a:gd name="T8" fmla="*/ 0 w 1004501"/>
              <a:gd name="T9" fmla="*/ 2223673 h 1908544"/>
              <a:gd name="T10" fmla="*/ 36054 w 1004501"/>
              <a:gd name="T11" fmla="*/ 1670136 h 1908544"/>
              <a:gd name="T12" fmla="*/ 172083 w 1004501"/>
              <a:gd name="T13" fmla="*/ 1079353 h 1908544"/>
              <a:gd name="T14" fmla="*/ 711233 w 1004501"/>
              <a:gd name="T15" fmla="*/ 0 h 190854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004501" h="1908544">
                <a:moveTo>
                  <a:pt x="601609" y="0"/>
                </a:moveTo>
                <a:cubicBezTo>
                  <a:pt x="1004501" y="289147"/>
                  <a:pt x="1004501" y="289147"/>
                  <a:pt x="1004501" y="289147"/>
                </a:cubicBezTo>
                <a:cubicBezTo>
                  <a:pt x="750596" y="649176"/>
                  <a:pt x="584822" y="1069211"/>
                  <a:pt x="522526" y="1504247"/>
                </a:cubicBezTo>
                <a:lnTo>
                  <a:pt x="497408" y="1908544"/>
                </a:lnTo>
                <a:lnTo>
                  <a:pt x="0" y="1908544"/>
                </a:lnTo>
                <a:lnTo>
                  <a:pt x="30497" y="1433452"/>
                </a:lnTo>
                <a:cubicBezTo>
                  <a:pt x="55328" y="1262560"/>
                  <a:pt x="93798" y="1093424"/>
                  <a:pt x="145559" y="926392"/>
                </a:cubicBezTo>
                <a:cubicBezTo>
                  <a:pt x="246282" y="595137"/>
                  <a:pt x="400164" y="283532"/>
                  <a:pt x="601609" y="0"/>
                </a:cubicBezTo>
                <a:close/>
              </a:path>
            </a:pathLst>
          </a:custGeom>
          <a:solidFill>
            <a:srgbClr val="005E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7"/>
          <p:cNvSpPr>
            <a:spLocks/>
          </p:cNvSpPr>
          <p:nvPr/>
        </p:nvSpPr>
        <p:spPr bwMode="auto">
          <a:xfrm>
            <a:off x="3765550" y="2646363"/>
            <a:ext cx="2527300" cy="833437"/>
          </a:xfrm>
          <a:custGeom>
            <a:avLst/>
            <a:gdLst>
              <a:gd name="T0" fmla="*/ 195482 w 763"/>
              <a:gd name="T1" fmla="*/ 834179 h 255"/>
              <a:gd name="T2" fmla="*/ 0 w 763"/>
              <a:gd name="T3" fmla="*/ 287874 h 255"/>
              <a:gd name="T4" fmla="*/ 2528013 w 763"/>
              <a:gd name="T5" fmla="*/ 278060 h 255"/>
              <a:gd name="T6" fmla="*/ 2335844 w 763"/>
              <a:gd name="T7" fmla="*/ 827636 h 255"/>
              <a:gd name="T8" fmla="*/ 195482 w 763"/>
              <a:gd name="T9" fmla="*/ 834179 h 2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3" h="255">
                <a:moveTo>
                  <a:pt x="59" y="255"/>
                </a:moveTo>
                <a:cubicBezTo>
                  <a:pt x="0" y="88"/>
                  <a:pt x="0" y="88"/>
                  <a:pt x="0" y="88"/>
                </a:cubicBezTo>
                <a:cubicBezTo>
                  <a:pt x="246" y="1"/>
                  <a:pt x="517" y="0"/>
                  <a:pt x="763" y="85"/>
                </a:cubicBezTo>
                <a:cubicBezTo>
                  <a:pt x="705" y="253"/>
                  <a:pt x="705" y="253"/>
                  <a:pt x="705" y="253"/>
                </a:cubicBezTo>
                <a:cubicBezTo>
                  <a:pt x="497" y="181"/>
                  <a:pt x="267" y="182"/>
                  <a:pt x="59" y="255"/>
                </a:cubicBezTo>
                <a:close/>
              </a:path>
            </a:pathLst>
          </a:custGeom>
          <a:solidFill>
            <a:srgbClr val="005E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8"/>
          <p:cNvSpPr>
            <a:spLocks/>
          </p:cNvSpPr>
          <p:nvPr/>
        </p:nvSpPr>
        <p:spPr bwMode="auto">
          <a:xfrm>
            <a:off x="6146800" y="2954338"/>
            <a:ext cx="1968500" cy="1644650"/>
          </a:xfrm>
          <a:custGeom>
            <a:avLst/>
            <a:gdLst>
              <a:gd name="T0" fmla="*/ 1498095 w 594"/>
              <a:gd name="T1" fmla="*/ 1644312 h 503"/>
              <a:gd name="T2" fmla="*/ 0 w 594"/>
              <a:gd name="T3" fmla="*/ 545925 h 503"/>
              <a:gd name="T4" fmla="*/ 198862 w 594"/>
              <a:gd name="T5" fmla="*/ 0 h 503"/>
              <a:gd name="T6" fmla="*/ 1968735 w 594"/>
              <a:gd name="T7" fmla="*/ 1297797 h 503"/>
              <a:gd name="T8" fmla="*/ 1498095 w 594"/>
              <a:gd name="T9" fmla="*/ 1644312 h 5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94" h="503">
                <a:moveTo>
                  <a:pt x="452" y="503"/>
                </a:moveTo>
                <a:cubicBezTo>
                  <a:pt x="337" y="349"/>
                  <a:pt x="180" y="233"/>
                  <a:pt x="0" y="167"/>
                </a:cubicBezTo>
                <a:cubicBezTo>
                  <a:pt x="60" y="0"/>
                  <a:pt x="60" y="0"/>
                  <a:pt x="60" y="0"/>
                </a:cubicBezTo>
                <a:cubicBezTo>
                  <a:pt x="273" y="78"/>
                  <a:pt x="458" y="215"/>
                  <a:pt x="594" y="397"/>
                </a:cubicBezTo>
                <a:lnTo>
                  <a:pt x="452" y="503"/>
                </a:lnTo>
                <a:close/>
              </a:path>
            </a:pathLst>
          </a:custGeom>
          <a:solidFill>
            <a:srgbClr val="005E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7673975" y="4308475"/>
            <a:ext cx="1203325" cy="2233613"/>
          </a:xfrm>
          <a:custGeom>
            <a:avLst/>
            <a:gdLst>
              <a:gd name="T0" fmla="*/ 1199698 w 363"/>
              <a:gd name="T1" fmla="*/ 2232491 h 683"/>
              <a:gd name="T2" fmla="*/ 613105 w 363"/>
              <a:gd name="T3" fmla="*/ 2229222 h 683"/>
              <a:gd name="T4" fmla="*/ 0 w 363"/>
              <a:gd name="T5" fmla="*/ 339940 h 683"/>
              <a:gd name="T6" fmla="*/ 473914 w 363"/>
              <a:gd name="T7" fmla="*/ 0 h 683"/>
              <a:gd name="T8" fmla="*/ 1199698 w 363"/>
              <a:gd name="T9" fmla="*/ 2232491 h 6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3" h="683">
                <a:moveTo>
                  <a:pt x="362" y="683"/>
                </a:moveTo>
                <a:cubicBezTo>
                  <a:pt x="185" y="682"/>
                  <a:pt x="185" y="682"/>
                  <a:pt x="185" y="682"/>
                </a:cubicBezTo>
                <a:cubicBezTo>
                  <a:pt x="185" y="473"/>
                  <a:pt x="121" y="273"/>
                  <a:pt x="0" y="104"/>
                </a:cubicBezTo>
                <a:cubicBezTo>
                  <a:pt x="143" y="0"/>
                  <a:pt x="143" y="0"/>
                  <a:pt x="143" y="0"/>
                </a:cubicBezTo>
                <a:cubicBezTo>
                  <a:pt x="287" y="200"/>
                  <a:pt x="363" y="436"/>
                  <a:pt x="362" y="683"/>
                </a:cubicBezTo>
                <a:close/>
              </a:path>
            </a:pathLst>
          </a:custGeom>
          <a:solidFill>
            <a:srgbClr val="005E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: Shape 15"/>
          <p:cNvSpPr>
            <a:spLocks/>
          </p:cNvSpPr>
          <p:nvPr/>
        </p:nvSpPr>
        <p:spPr bwMode="auto">
          <a:xfrm>
            <a:off x="1836738" y="3833813"/>
            <a:ext cx="1819275" cy="2706687"/>
          </a:xfrm>
          <a:custGeom>
            <a:avLst/>
            <a:gdLst>
              <a:gd name="T0" fmla="*/ 1512375 w 1539836"/>
              <a:gd name="T1" fmla="*/ 0 h 2323478"/>
              <a:gd name="T2" fmla="*/ 1820423 w 1539836"/>
              <a:gd name="T3" fmla="*/ 494108 h 2323478"/>
              <a:gd name="T4" fmla="*/ 602410 w 1539836"/>
              <a:gd name="T5" fmla="*/ 2390042 h 2323478"/>
              <a:gd name="T6" fmla="*/ 585889 w 1539836"/>
              <a:gd name="T7" fmla="*/ 2707119 h 2323478"/>
              <a:gd name="T8" fmla="*/ 0 w 1539836"/>
              <a:gd name="T9" fmla="*/ 2707119 h 2323478"/>
              <a:gd name="T10" fmla="*/ 18246 w 1539836"/>
              <a:gd name="T11" fmla="*/ 2327838 h 2323478"/>
              <a:gd name="T12" fmla="*/ 389488 w 1539836"/>
              <a:gd name="T13" fmla="*/ 1171460 h 2323478"/>
              <a:gd name="T14" fmla="*/ 1512375 w 1539836"/>
              <a:gd name="T15" fmla="*/ 0 h 232347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539836" h="2323478">
                <a:moveTo>
                  <a:pt x="1279268" y="0"/>
                </a:moveTo>
                <a:cubicBezTo>
                  <a:pt x="1539836" y="424085"/>
                  <a:pt x="1539836" y="424085"/>
                  <a:pt x="1539836" y="424085"/>
                </a:cubicBezTo>
                <a:cubicBezTo>
                  <a:pt x="966166" y="780414"/>
                  <a:pt x="587703" y="1386175"/>
                  <a:pt x="509559" y="2051336"/>
                </a:cubicBezTo>
                <a:lnTo>
                  <a:pt x="495584" y="2323478"/>
                </a:lnTo>
                <a:lnTo>
                  <a:pt x="0" y="2323478"/>
                </a:lnTo>
                <a:lnTo>
                  <a:pt x="15434" y="1997947"/>
                </a:lnTo>
                <a:cubicBezTo>
                  <a:pt x="54703" y="1650525"/>
                  <a:pt x="161347" y="1312978"/>
                  <a:pt x="329455" y="1005446"/>
                </a:cubicBezTo>
                <a:cubicBezTo>
                  <a:pt x="553600" y="592595"/>
                  <a:pt x="881411" y="247149"/>
                  <a:pt x="1279268" y="0"/>
                </a:cubicBezTo>
                <a:close/>
              </a:path>
            </a:pathLst>
          </a:custGeom>
          <a:solidFill>
            <a:srgbClr val="0C96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4"/>
          <p:cNvSpPr>
            <a:spLocks/>
          </p:cNvSpPr>
          <p:nvPr/>
        </p:nvSpPr>
        <p:spPr bwMode="auto">
          <a:xfrm>
            <a:off x="3402013" y="3214688"/>
            <a:ext cx="3219450" cy="1087437"/>
          </a:xfrm>
          <a:custGeom>
            <a:avLst/>
            <a:gdLst>
              <a:gd name="T0" fmla="*/ 298198 w 972"/>
              <a:gd name="T1" fmla="*/ 1087576 h 332"/>
              <a:gd name="T2" fmla="*/ 0 w 972"/>
              <a:gd name="T3" fmla="*/ 586374 h 332"/>
              <a:gd name="T4" fmla="*/ 3220543 w 972"/>
              <a:gd name="T5" fmla="*/ 566719 h 332"/>
              <a:gd name="T6" fmla="*/ 2928971 w 972"/>
              <a:gd name="T7" fmla="*/ 1071197 h 332"/>
              <a:gd name="T8" fmla="*/ 298198 w 972"/>
              <a:gd name="T9" fmla="*/ 1087576 h 3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72" h="332">
                <a:moveTo>
                  <a:pt x="90" y="332"/>
                </a:moveTo>
                <a:cubicBezTo>
                  <a:pt x="0" y="179"/>
                  <a:pt x="0" y="179"/>
                  <a:pt x="0" y="179"/>
                </a:cubicBezTo>
                <a:cubicBezTo>
                  <a:pt x="299" y="2"/>
                  <a:pt x="671" y="0"/>
                  <a:pt x="972" y="173"/>
                </a:cubicBezTo>
                <a:cubicBezTo>
                  <a:pt x="884" y="327"/>
                  <a:pt x="884" y="327"/>
                  <a:pt x="884" y="327"/>
                </a:cubicBezTo>
                <a:cubicBezTo>
                  <a:pt x="638" y="185"/>
                  <a:pt x="334" y="187"/>
                  <a:pt x="90" y="332"/>
                </a:cubicBezTo>
                <a:close/>
              </a:path>
            </a:pathLst>
          </a:custGeom>
          <a:solidFill>
            <a:srgbClr val="0C96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5"/>
          <p:cNvSpPr>
            <a:spLocks/>
          </p:cNvSpPr>
          <p:nvPr/>
        </p:nvSpPr>
        <p:spPr bwMode="auto">
          <a:xfrm>
            <a:off x="6378575" y="3816350"/>
            <a:ext cx="1844675" cy="2714625"/>
          </a:xfrm>
          <a:custGeom>
            <a:avLst/>
            <a:gdLst>
              <a:gd name="T0" fmla="*/ 1844868 w 557"/>
              <a:gd name="T1" fmla="*/ 2713392 h 829"/>
              <a:gd name="T2" fmla="*/ 1258617 w 557"/>
              <a:gd name="T3" fmla="*/ 2710119 h 829"/>
              <a:gd name="T4" fmla="*/ 0 w 557"/>
              <a:gd name="T5" fmla="*/ 494237 h 829"/>
              <a:gd name="T6" fmla="*/ 301406 w 557"/>
              <a:gd name="T7" fmla="*/ 0 h 829"/>
              <a:gd name="T8" fmla="*/ 1434161 w 557"/>
              <a:gd name="T9" fmla="*/ 1155401 h 829"/>
              <a:gd name="T10" fmla="*/ 1844868 w 557"/>
              <a:gd name="T11" fmla="*/ 2713392 h 82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57" h="829">
                <a:moveTo>
                  <a:pt x="557" y="829"/>
                </a:moveTo>
                <a:cubicBezTo>
                  <a:pt x="380" y="828"/>
                  <a:pt x="380" y="828"/>
                  <a:pt x="380" y="828"/>
                </a:cubicBezTo>
                <a:cubicBezTo>
                  <a:pt x="381" y="553"/>
                  <a:pt x="235" y="294"/>
                  <a:pt x="0" y="151"/>
                </a:cubicBezTo>
                <a:cubicBezTo>
                  <a:pt x="91" y="0"/>
                  <a:pt x="91" y="0"/>
                  <a:pt x="91" y="0"/>
                </a:cubicBezTo>
                <a:cubicBezTo>
                  <a:pt x="234" y="86"/>
                  <a:pt x="352" y="208"/>
                  <a:pt x="433" y="353"/>
                </a:cubicBezTo>
                <a:cubicBezTo>
                  <a:pt x="515" y="498"/>
                  <a:pt x="557" y="662"/>
                  <a:pt x="557" y="829"/>
                </a:cubicBezTo>
                <a:close/>
              </a:path>
            </a:pathLst>
          </a:custGeom>
          <a:solidFill>
            <a:srgbClr val="0C96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5" name="Freeform 5"/>
          <p:cNvSpPr>
            <a:spLocks noEditPoints="1"/>
          </p:cNvSpPr>
          <p:nvPr/>
        </p:nvSpPr>
        <p:spPr bwMode="auto">
          <a:xfrm rot="-3505640">
            <a:off x="1834357" y="4601369"/>
            <a:ext cx="255587" cy="301625"/>
          </a:xfrm>
          <a:custGeom>
            <a:avLst/>
            <a:gdLst>
              <a:gd name="T0" fmla="*/ 187657 w 328"/>
              <a:gd name="T1" fmla="*/ 164116 h 383"/>
              <a:gd name="T2" fmla="*/ 67744 w 328"/>
              <a:gd name="T3" fmla="*/ 164116 h 383"/>
              <a:gd name="T4" fmla="*/ 0 w 328"/>
              <a:gd name="T5" fmla="*/ 232761 h 383"/>
              <a:gd name="T6" fmla="*/ 67744 w 328"/>
              <a:gd name="T7" fmla="*/ 302195 h 383"/>
              <a:gd name="T8" fmla="*/ 187657 w 328"/>
              <a:gd name="T9" fmla="*/ 302195 h 383"/>
              <a:gd name="T10" fmla="*/ 255401 w 328"/>
              <a:gd name="T11" fmla="*/ 232761 h 383"/>
              <a:gd name="T12" fmla="*/ 187657 w 328"/>
              <a:gd name="T13" fmla="*/ 164116 h 383"/>
              <a:gd name="T14" fmla="*/ 186879 w 328"/>
              <a:gd name="T15" fmla="*/ 270634 h 383"/>
              <a:gd name="T16" fmla="*/ 150282 w 328"/>
              <a:gd name="T17" fmla="*/ 232761 h 383"/>
              <a:gd name="T18" fmla="*/ 186879 w 328"/>
              <a:gd name="T19" fmla="*/ 195677 h 383"/>
              <a:gd name="T20" fmla="*/ 224255 w 328"/>
              <a:gd name="T21" fmla="*/ 232761 h 383"/>
              <a:gd name="T22" fmla="*/ 186879 w 328"/>
              <a:gd name="T23" fmla="*/ 270634 h 383"/>
              <a:gd name="T24" fmla="*/ 187657 w 328"/>
              <a:gd name="T25" fmla="*/ 0 h 383"/>
              <a:gd name="T26" fmla="*/ 67744 w 328"/>
              <a:gd name="T27" fmla="*/ 0 h 383"/>
              <a:gd name="T28" fmla="*/ 0 w 328"/>
              <a:gd name="T29" fmla="*/ 68645 h 383"/>
              <a:gd name="T30" fmla="*/ 67744 w 328"/>
              <a:gd name="T31" fmla="*/ 137290 h 383"/>
              <a:gd name="T32" fmla="*/ 187657 w 328"/>
              <a:gd name="T33" fmla="*/ 137290 h 383"/>
              <a:gd name="T34" fmla="*/ 255401 w 328"/>
              <a:gd name="T35" fmla="*/ 68645 h 383"/>
              <a:gd name="T36" fmla="*/ 187657 w 328"/>
              <a:gd name="T37" fmla="*/ 0 h 383"/>
              <a:gd name="T38" fmla="*/ 68522 w 328"/>
              <a:gd name="T39" fmla="*/ 105729 h 383"/>
              <a:gd name="T40" fmla="*/ 31146 w 328"/>
              <a:gd name="T41" fmla="*/ 68645 h 383"/>
              <a:gd name="T42" fmla="*/ 68522 w 328"/>
              <a:gd name="T43" fmla="*/ 30772 h 383"/>
              <a:gd name="T44" fmla="*/ 105119 w 328"/>
              <a:gd name="T45" fmla="*/ 68645 h 383"/>
              <a:gd name="T46" fmla="*/ 68522 w 328"/>
              <a:gd name="T47" fmla="*/ 105729 h 38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328" h="383">
                <a:moveTo>
                  <a:pt x="241" y="208"/>
                </a:moveTo>
                <a:cubicBezTo>
                  <a:pt x="87" y="208"/>
                  <a:pt x="87" y="208"/>
                  <a:pt x="87" y="208"/>
                </a:cubicBezTo>
                <a:cubicBezTo>
                  <a:pt x="39" y="208"/>
                  <a:pt x="0" y="247"/>
                  <a:pt x="0" y="295"/>
                </a:cubicBezTo>
                <a:cubicBezTo>
                  <a:pt x="0" y="343"/>
                  <a:pt x="39" y="383"/>
                  <a:pt x="87" y="383"/>
                </a:cubicBezTo>
                <a:cubicBezTo>
                  <a:pt x="241" y="383"/>
                  <a:pt x="241" y="383"/>
                  <a:pt x="241" y="383"/>
                </a:cubicBezTo>
                <a:cubicBezTo>
                  <a:pt x="289" y="383"/>
                  <a:pt x="328" y="344"/>
                  <a:pt x="328" y="295"/>
                </a:cubicBezTo>
                <a:cubicBezTo>
                  <a:pt x="328" y="247"/>
                  <a:pt x="289" y="208"/>
                  <a:pt x="241" y="208"/>
                </a:cubicBezTo>
                <a:close/>
                <a:moveTo>
                  <a:pt x="240" y="343"/>
                </a:moveTo>
                <a:cubicBezTo>
                  <a:pt x="214" y="343"/>
                  <a:pt x="193" y="321"/>
                  <a:pt x="193" y="295"/>
                </a:cubicBezTo>
                <a:cubicBezTo>
                  <a:pt x="193" y="269"/>
                  <a:pt x="214" y="248"/>
                  <a:pt x="240" y="248"/>
                </a:cubicBezTo>
                <a:cubicBezTo>
                  <a:pt x="266" y="248"/>
                  <a:pt x="288" y="269"/>
                  <a:pt x="288" y="295"/>
                </a:cubicBezTo>
                <a:cubicBezTo>
                  <a:pt x="288" y="321"/>
                  <a:pt x="267" y="343"/>
                  <a:pt x="240" y="343"/>
                </a:cubicBezTo>
                <a:close/>
                <a:moveTo>
                  <a:pt x="241" y="0"/>
                </a:moveTo>
                <a:cubicBezTo>
                  <a:pt x="87" y="0"/>
                  <a:pt x="87" y="0"/>
                  <a:pt x="87" y="0"/>
                </a:cubicBezTo>
                <a:cubicBezTo>
                  <a:pt x="39" y="0"/>
                  <a:pt x="0" y="39"/>
                  <a:pt x="0" y="87"/>
                </a:cubicBezTo>
                <a:cubicBezTo>
                  <a:pt x="0" y="135"/>
                  <a:pt x="39" y="174"/>
                  <a:pt x="87" y="174"/>
                </a:cubicBezTo>
                <a:cubicBezTo>
                  <a:pt x="241" y="174"/>
                  <a:pt x="241" y="174"/>
                  <a:pt x="241" y="174"/>
                </a:cubicBezTo>
                <a:cubicBezTo>
                  <a:pt x="289" y="174"/>
                  <a:pt x="328" y="135"/>
                  <a:pt x="328" y="87"/>
                </a:cubicBezTo>
                <a:cubicBezTo>
                  <a:pt x="328" y="39"/>
                  <a:pt x="289" y="0"/>
                  <a:pt x="241" y="0"/>
                </a:cubicBezTo>
                <a:close/>
                <a:moveTo>
                  <a:pt x="88" y="134"/>
                </a:moveTo>
                <a:cubicBezTo>
                  <a:pt x="62" y="134"/>
                  <a:pt x="40" y="113"/>
                  <a:pt x="40" y="87"/>
                </a:cubicBezTo>
                <a:cubicBezTo>
                  <a:pt x="40" y="61"/>
                  <a:pt x="62" y="39"/>
                  <a:pt x="88" y="39"/>
                </a:cubicBezTo>
                <a:cubicBezTo>
                  <a:pt x="114" y="39"/>
                  <a:pt x="135" y="61"/>
                  <a:pt x="135" y="87"/>
                </a:cubicBezTo>
                <a:cubicBezTo>
                  <a:pt x="135" y="113"/>
                  <a:pt x="114" y="134"/>
                  <a:pt x="88" y="1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7091372">
            <a:off x="1057367" y="5548828"/>
            <a:ext cx="1560684" cy="327473"/>
          </a:xfrm>
          <a:prstGeom prst="rect">
            <a:avLst/>
          </a:prstGeom>
          <a:noFill/>
        </p:spPr>
        <p:txBody>
          <a:bodyPr spcFirstLastPara="1" anchor="b">
            <a:prstTxWarp prst="textArchUp">
              <a:avLst/>
            </a:prstTxWarp>
            <a:sp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sz="1400" dirty="0">
                <a:solidFill>
                  <a:srgbClr val="FFFFFF"/>
                </a:solidFill>
                <a:ea typeface="Meiryo Regular" charset="-128"/>
                <a:cs typeface="Meiryo Regular" charset="-128"/>
              </a:rPr>
              <a:t>Optimization</a:t>
            </a:r>
          </a:p>
        </p:txBody>
      </p:sp>
      <p:sp>
        <p:nvSpPr>
          <p:cNvPr id="23" name="TextBox 22"/>
          <p:cNvSpPr txBox="1"/>
          <p:nvPr/>
        </p:nvSpPr>
        <p:spPr>
          <a:xfrm rot="21363561">
            <a:off x="4123050" y="3087488"/>
            <a:ext cx="1412973" cy="322736"/>
          </a:xfrm>
          <a:prstGeom prst="rect">
            <a:avLst/>
          </a:prstGeom>
          <a:noFill/>
        </p:spPr>
        <p:txBody>
          <a:bodyPr spcFirstLastPara="1" anchor="b">
            <a:prstTxWarp prst="textArchUp">
              <a:avLst/>
            </a:prstTxWarp>
            <a:sp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sz="1400" dirty="0">
                <a:solidFill>
                  <a:srgbClr val="FFFFFF"/>
                </a:solidFill>
                <a:ea typeface="Meiryo Regular" charset="-128"/>
                <a:cs typeface="Meiryo Regular" charset="-128"/>
              </a:rPr>
              <a:t>Transactions</a:t>
            </a:r>
          </a:p>
        </p:txBody>
      </p:sp>
      <p:grpSp>
        <p:nvGrpSpPr>
          <p:cNvPr id="24" name="Group 52"/>
          <p:cNvGrpSpPr>
            <a:grpSpLocks noChangeAspect="1"/>
          </p:cNvGrpSpPr>
          <p:nvPr/>
        </p:nvGrpSpPr>
        <p:grpSpPr bwMode="auto">
          <a:xfrm rot="909622">
            <a:off x="5654340" y="2937068"/>
            <a:ext cx="285305" cy="315225"/>
            <a:chOff x="4043" y="3114"/>
            <a:chExt cx="256" cy="287"/>
          </a:xfrm>
          <a:solidFill>
            <a:schemeClr val="bg1"/>
          </a:solidFill>
        </p:grpSpPr>
        <p:sp>
          <p:nvSpPr>
            <p:cNvPr id="25" name="Freeform 53"/>
            <p:cNvSpPr>
              <a:spLocks/>
            </p:cNvSpPr>
            <p:nvPr/>
          </p:nvSpPr>
          <p:spPr bwMode="auto">
            <a:xfrm>
              <a:off x="4043" y="3114"/>
              <a:ext cx="256" cy="178"/>
            </a:xfrm>
            <a:custGeom>
              <a:avLst/>
              <a:gdLst>
                <a:gd name="T0" fmla="*/ 127 w 142"/>
                <a:gd name="T1" fmla="*/ 0 h 99"/>
                <a:gd name="T2" fmla="*/ 75 w 142"/>
                <a:gd name="T3" fmla="*/ 33 h 99"/>
                <a:gd name="T4" fmla="*/ 85 w 142"/>
                <a:gd name="T5" fmla="*/ 37 h 99"/>
                <a:gd name="T6" fmla="*/ 71 w 142"/>
                <a:gd name="T7" fmla="*/ 72 h 99"/>
                <a:gd name="T8" fmla="*/ 57 w 142"/>
                <a:gd name="T9" fmla="*/ 37 h 99"/>
                <a:gd name="T10" fmla="*/ 67 w 142"/>
                <a:gd name="T11" fmla="*/ 33 h 99"/>
                <a:gd name="T12" fmla="*/ 15 w 142"/>
                <a:gd name="T13" fmla="*/ 0 h 99"/>
                <a:gd name="T14" fmla="*/ 0 w 142"/>
                <a:gd name="T15" fmla="*/ 59 h 99"/>
                <a:gd name="T16" fmla="*/ 9 w 142"/>
                <a:gd name="T17" fmla="*/ 55 h 99"/>
                <a:gd name="T18" fmla="*/ 27 w 142"/>
                <a:gd name="T19" fmla="*/ 99 h 99"/>
                <a:gd name="T20" fmla="*/ 72 w 142"/>
                <a:gd name="T21" fmla="*/ 72 h 99"/>
                <a:gd name="T22" fmla="*/ 116 w 142"/>
                <a:gd name="T23" fmla="*/ 97 h 99"/>
                <a:gd name="T24" fmla="*/ 133 w 142"/>
                <a:gd name="T25" fmla="*/ 55 h 99"/>
                <a:gd name="T26" fmla="*/ 142 w 142"/>
                <a:gd name="T27" fmla="*/ 59 h 99"/>
                <a:gd name="T28" fmla="*/ 127 w 142"/>
                <a:gd name="T2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99">
                  <a:moveTo>
                    <a:pt x="127" y="0"/>
                  </a:moveTo>
                  <a:cubicBezTo>
                    <a:pt x="75" y="33"/>
                    <a:pt x="75" y="33"/>
                    <a:pt x="75" y="33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35" y="83"/>
                    <a:pt x="52" y="72"/>
                    <a:pt x="72" y="72"/>
                  </a:cubicBezTo>
                  <a:cubicBezTo>
                    <a:pt x="91" y="72"/>
                    <a:pt x="107" y="82"/>
                    <a:pt x="116" y="97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2" y="59"/>
                    <a:pt x="142" y="59"/>
                    <a:pt x="142" y="59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6" name="Oval 54"/>
            <p:cNvSpPr>
              <a:spLocks noChangeArrowheads="1"/>
            </p:cNvSpPr>
            <p:nvPr/>
          </p:nvSpPr>
          <p:spPr bwMode="auto">
            <a:xfrm>
              <a:off x="4106" y="3270"/>
              <a:ext cx="130" cy="1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 rot="2007039">
            <a:off x="6140955" y="3620178"/>
            <a:ext cx="1412973" cy="322736"/>
          </a:xfrm>
          <a:prstGeom prst="rect">
            <a:avLst/>
          </a:prstGeom>
          <a:noFill/>
        </p:spPr>
        <p:txBody>
          <a:bodyPr spcFirstLastPara="1" anchor="b">
            <a:prstTxWarp prst="textArchUp">
              <a:avLst/>
            </a:prstTxWarp>
            <a:sp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sz="1400" dirty="0">
                <a:solidFill>
                  <a:srgbClr val="FFFFFF"/>
                </a:solidFill>
                <a:ea typeface="Meiryo Regular" charset="-128"/>
                <a:cs typeface="Meiryo Regular" charset="-128"/>
              </a:rPr>
              <a:t>Security</a:t>
            </a:r>
          </a:p>
        </p:txBody>
      </p:sp>
      <p:sp>
        <p:nvSpPr>
          <p:cNvPr id="44050" name="Freeform 27"/>
          <p:cNvSpPr>
            <a:spLocks noEditPoints="1"/>
          </p:cNvSpPr>
          <p:nvPr/>
        </p:nvSpPr>
        <p:spPr bwMode="auto">
          <a:xfrm rot="2822252">
            <a:off x="7477125" y="3943351"/>
            <a:ext cx="225425" cy="292100"/>
          </a:xfrm>
          <a:custGeom>
            <a:avLst/>
            <a:gdLst>
              <a:gd name="T0" fmla="*/ 204669 w 1392"/>
              <a:gd name="T1" fmla="*/ 120200 h 1776"/>
              <a:gd name="T2" fmla="*/ 204669 w 1392"/>
              <a:gd name="T3" fmla="*/ 93031 h 1776"/>
              <a:gd name="T4" fmla="*/ 112966 w 1392"/>
              <a:gd name="T5" fmla="*/ 0 h 1776"/>
              <a:gd name="T6" fmla="*/ 21262 w 1392"/>
              <a:gd name="T7" fmla="*/ 93031 h 1776"/>
              <a:gd name="T8" fmla="*/ 21262 w 1392"/>
              <a:gd name="T9" fmla="*/ 120200 h 1776"/>
              <a:gd name="T10" fmla="*/ 0 w 1392"/>
              <a:gd name="T11" fmla="*/ 146216 h 1776"/>
              <a:gd name="T12" fmla="*/ 0 w 1392"/>
              <a:gd name="T13" fmla="*/ 265921 h 1776"/>
              <a:gd name="T14" fmla="*/ 26131 w 1392"/>
              <a:gd name="T15" fmla="*/ 292431 h 1776"/>
              <a:gd name="T16" fmla="*/ 199800 w 1392"/>
              <a:gd name="T17" fmla="*/ 292431 h 1776"/>
              <a:gd name="T18" fmla="*/ 225931 w 1392"/>
              <a:gd name="T19" fmla="*/ 265921 h 1776"/>
              <a:gd name="T20" fmla="*/ 225931 w 1392"/>
              <a:gd name="T21" fmla="*/ 146216 h 1776"/>
              <a:gd name="T22" fmla="*/ 204669 w 1392"/>
              <a:gd name="T23" fmla="*/ 120200 h 1776"/>
              <a:gd name="T24" fmla="*/ 122704 w 1392"/>
              <a:gd name="T25" fmla="*/ 213231 h 1776"/>
              <a:gd name="T26" fmla="*/ 122704 w 1392"/>
              <a:gd name="T27" fmla="*/ 252584 h 1776"/>
              <a:gd name="T28" fmla="*/ 103065 w 1392"/>
              <a:gd name="T29" fmla="*/ 252584 h 1776"/>
              <a:gd name="T30" fmla="*/ 103065 w 1392"/>
              <a:gd name="T31" fmla="*/ 213231 h 1776"/>
              <a:gd name="T32" fmla="*/ 86672 w 1392"/>
              <a:gd name="T33" fmla="*/ 188532 h 1776"/>
              <a:gd name="T34" fmla="*/ 112966 w 1392"/>
              <a:gd name="T35" fmla="*/ 162023 h 1776"/>
              <a:gd name="T36" fmla="*/ 139097 w 1392"/>
              <a:gd name="T37" fmla="*/ 188532 h 1776"/>
              <a:gd name="T38" fmla="*/ 122704 w 1392"/>
              <a:gd name="T39" fmla="*/ 213231 h 1776"/>
              <a:gd name="T40" fmla="*/ 165391 w 1392"/>
              <a:gd name="T41" fmla="*/ 119706 h 1776"/>
              <a:gd name="T42" fmla="*/ 60540 w 1392"/>
              <a:gd name="T43" fmla="*/ 119706 h 1776"/>
              <a:gd name="T44" fmla="*/ 60540 w 1392"/>
              <a:gd name="T45" fmla="*/ 93031 h 1776"/>
              <a:gd name="T46" fmla="*/ 112966 w 1392"/>
              <a:gd name="T47" fmla="*/ 39847 h 1776"/>
              <a:gd name="T48" fmla="*/ 165391 w 1392"/>
              <a:gd name="T49" fmla="*/ 93031 h 1776"/>
              <a:gd name="T50" fmla="*/ 165391 w 1392"/>
              <a:gd name="T51" fmla="*/ 119706 h 177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392" h="1776">
                <a:moveTo>
                  <a:pt x="1261" y="730"/>
                </a:moveTo>
                <a:cubicBezTo>
                  <a:pt x="1261" y="565"/>
                  <a:pt x="1261" y="565"/>
                  <a:pt x="1261" y="565"/>
                </a:cubicBezTo>
                <a:cubicBezTo>
                  <a:pt x="1261" y="253"/>
                  <a:pt x="1008" y="0"/>
                  <a:pt x="696" y="0"/>
                </a:cubicBezTo>
                <a:cubicBezTo>
                  <a:pt x="384" y="0"/>
                  <a:pt x="131" y="253"/>
                  <a:pt x="131" y="565"/>
                </a:cubicBezTo>
                <a:cubicBezTo>
                  <a:pt x="131" y="730"/>
                  <a:pt x="131" y="730"/>
                  <a:pt x="131" y="730"/>
                </a:cubicBezTo>
                <a:cubicBezTo>
                  <a:pt x="56" y="744"/>
                  <a:pt x="0" y="809"/>
                  <a:pt x="0" y="888"/>
                </a:cubicBezTo>
                <a:cubicBezTo>
                  <a:pt x="0" y="1615"/>
                  <a:pt x="0" y="1615"/>
                  <a:pt x="0" y="1615"/>
                </a:cubicBezTo>
                <a:cubicBezTo>
                  <a:pt x="0" y="1704"/>
                  <a:pt x="72" y="1776"/>
                  <a:pt x="161" y="1776"/>
                </a:cubicBezTo>
                <a:cubicBezTo>
                  <a:pt x="1231" y="1776"/>
                  <a:pt x="1231" y="1776"/>
                  <a:pt x="1231" y="1776"/>
                </a:cubicBezTo>
                <a:cubicBezTo>
                  <a:pt x="1320" y="1776"/>
                  <a:pt x="1392" y="1704"/>
                  <a:pt x="1392" y="1615"/>
                </a:cubicBezTo>
                <a:cubicBezTo>
                  <a:pt x="1392" y="888"/>
                  <a:pt x="1392" y="888"/>
                  <a:pt x="1392" y="888"/>
                </a:cubicBezTo>
                <a:cubicBezTo>
                  <a:pt x="1392" y="809"/>
                  <a:pt x="1336" y="744"/>
                  <a:pt x="1261" y="730"/>
                </a:cubicBezTo>
                <a:close/>
                <a:moveTo>
                  <a:pt x="756" y="1295"/>
                </a:moveTo>
                <a:cubicBezTo>
                  <a:pt x="756" y="1534"/>
                  <a:pt x="756" y="1534"/>
                  <a:pt x="756" y="1534"/>
                </a:cubicBezTo>
                <a:cubicBezTo>
                  <a:pt x="635" y="1534"/>
                  <a:pt x="635" y="1534"/>
                  <a:pt x="635" y="1534"/>
                </a:cubicBezTo>
                <a:cubicBezTo>
                  <a:pt x="635" y="1295"/>
                  <a:pt x="635" y="1295"/>
                  <a:pt x="635" y="1295"/>
                </a:cubicBezTo>
                <a:cubicBezTo>
                  <a:pt x="576" y="1271"/>
                  <a:pt x="534" y="1213"/>
                  <a:pt x="534" y="1145"/>
                </a:cubicBezTo>
                <a:cubicBezTo>
                  <a:pt x="534" y="1056"/>
                  <a:pt x="607" y="984"/>
                  <a:pt x="696" y="984"/>
                </a:cubicBezTo>
                <a:cubicBezTo>
                  <a:pt x="785" y="984"/>
                  <a:pt x="857" y="1056"/>
                  <a:pt x="857" y="1145"/>
                </a:cubicBezTo>
                <a:cubicBezTo>
                  <a:pt x="857" y="1213"/>
                  <a:pt x="816" y="1271"/>
                  <a:pt x="756" y="1295"/>
                </a:cubicBezTo>
                <a:close/>
                <a:moveTo>
                  <a:pt x="1019" y="727"/>
                </a:moveTo>
                <a:cubicBezTo>
                  <a:pt x="373" y="727"/>
                  <a:pt x="373" y="727"/>
                  <a:pt x="373" y="727"/>
                </a:cubicBezTo>
                <a:cubicBezTo>
                  <a:pt x="373" y="565"/>
                  <a:pt x="373" y="565"/>
                  <a:pt x="373" y="565"/>
                </a:cubicBezTo>
                <a:cubicBezTo>
                  <a:pt x="373" y="387"/>
                  <a:pt x="517" y="242"/>
                  <a:pt x="696" y="242"/>
                </a:cubicBezTo>
                <a:cubicBezTo>
                  <a:pt x="874" y="242"/>
                  <a:pt x="1018" y="387"/>
                  <a:pt x="1019" y="565"/>
                </a:cubicBezTo>
                <a:lnTo>
                  <a:pt x="1019" y="7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 rot="3992057">
            <a:off x="7412365" y="5207005"/>
            <a:ext cx="1392531" cy="327473"/>
          </a:xfrm>
          <a:prstGeom prst="rect">
            <a:avLst/>
          </a:prstGeom>
          <a:noFill/>
        </p:spPr>
        <p:txBody>
          <a:bodyPr spcFirstLastPara="1" anchor="b">
            <a:prstTxWarp prst="textArchUp">
              <a:avLst/>
            </a:prstTxWarp>
            <a:sp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sz="1400" dirty="0">
                <a:solidFill>
                  <a:srgbClr val="FFFFFF"/>
                </a:solidFill>
                <a:ea typeface="Meiryo Regular" charset="-128"/>
                <a:cs typeface="Meiryo Regular" charset="-128"/>
              </a:rPr>
              <a:t>Meta data</a:t>
            </a:r>
          </a:p>
        </p:txBody>
      </p:sp>
      <p:grpSp>
        <p:nvGrpSpPr>
          <p:cNvPr id="30" name="Group 12"/>
          <p:cNvGrpSpPr>
            <a:grpSpLocks noChangeAspect="1"/>
          </p:cNvGrpSpPr>
          <p:nvPr/>
        </p:nvGrpSpPr>
        <p:grpSpPr bwMode="auto">
          <a:xfrm rot="4838245">
            <a:off x="8387410" y="5939882"/>
            <a:ext cx="347337" cy="273752"/>
            <a:chOff x="833" y="2649"/>
            <a:chExt cx="215" cy="167"/>
          </a:xfrm>
          <a:solidFill>
            <a:schemeClr val="bg1"/>
          </a:solidFill>
        </p:grpSpPr>
        <p:sp>
          <p:nvSpPr>
            <p:cNvPr id="31" name="Freeform 15"/>
            <p:cNvSpPr>
              <a:spLocks/>
            </p:cNvSpPr>
            <p:nvPr/>
          </p:nvSpPr>
          <p:spPr bwMode="auto">
            <a:xfrm>
              <a:off x="833" y="2649"/>
              <a:ext cx="60" cy="167"/>
            </a:xfrm>
            <a:custGeom>
              <a:avLst/>
              <a:gdLst>
                <a:gd name="T0" fmla="*/ 181 w 226"/>
                <a:gd name="T1" fmla="*/ 499 h 635"/>
                <a:gd name="T2" fmla="*/ 181 w 226"/>
                <a:gd name="T3" fmla="*/ 453 h 635"/>
                <a:gd name="T4" fmla="*/ 119 w 226"/>
                <a:gd name="T5" fmla="*/ 317 h 635"/>
                <a:gd name="T6" fmla="*/ 181 w 226"/>
                <a:gd name="T7" fmla="*/ 181 h 635"/>
                <a:gd name="T8" fmla="*/ 181 w 226"/>
                <a:gd name="T9" fmla="*/ 136 h 635"/>
                <a:gd name="T10" fmla="*/ 226 w 226"/>
                <a:gd name="T11" fmla="*/ 91 h 635"/>
                <a:gd name="T12" fmla="*/ 226 w 226"/>
                <a:gd name="T13" fmla="*/ 0 h 635"/>
                <a:gd name="T14" fmla="*/ 90 w 226"/>
                <a:gd name="T15" fmla="*/ 136 h 635"/>
                <a:gd name="T16" fmla="*/ 90 w 226"/>
                <a:gd name="T17" fmla="*/ 181 h 635"/>
                <a:gd name="T18" fmla="*/ 0 w 226"/>
                <a:gd name="T19" fmla="*/ 272 h 635"/>
                <a:gd name="T20" fmla="*/ 0 w 226"/>
                <a:gd name="T21" fmla="*/ 363 h 635"/>
                <a:gd name="T22" fmla="*/ 90 w 226"/>
                <a:gd name="T23" fmla="*/ 453 h 635"/>
                <a:gd name="T24" fmla="*/ 90 w 226"/>
                <a:gd name="T25" fmla="*/ 499 h 635"/>
                <a:gd name="T26" fmla="*/ 226 w 226"/>
                <a:gd name="T27" fmla="*/ 635 h 635"/>
                <a:gd name="T28" fmla="*/ 226 w 226"/>
                <a:gd name="T29" fmla="*/ 544 h 635"/>
                <a:gd name="T30" fmla="*/ 181 w 226"/>
                <a:gd name="T31" fmla="*/ 499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6" h="635">
                  <a:moveTo>
                    <a:pt x="181" y="499"/>
                  </a:moveTo>
                  <a:cubicBezTo>
                    <a:pt x="181" y="453"/>
                    <a:pt x="181" y="453"/>
                    <a:pt x="181" y="453"/>
                  </a:cubicBezTo>
                  <a:cubicBezTo>
                    <a:pt x="181" y="399"/>
                    <a:pt x="157" y="350"/>
                    <a:pt x="119" y="317"/>
                  </a:cubicBezTo>
                  <a:cubicBezTo>
                    <a:pt x="157" y="285"/>
                    <a:pt x="181" y="236"/>
                    <a:pt x="181" y="181"/>
                  </a:cubicBezTo>
                  <a:cubicBezTo>
                    <a:pt x="181" y="136"/>
                    <a:pt x="181" y="136"/>
                    <a:pt x="181" y="136"/>
                  </a:cubicBezTo>
                  <a:cubicBezTo>
                    <a:pt x="181" y="111"/>
                    <a:pt x="201" y="91"/>
                    <a:pt x="226" y="91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152" y="0"/>
                    <a:pt x="90" y="62"/>
                    <a:pt x="90" y="136"/>
                  </a:cubicBezTo>
                  <a:cubicBezTo>
                    <a:pt x="90" y="181"/>
                    <a:pt x="90" y="181"/>
                    <a:pt x="90" y="181"/>
                  </a:cubicBezTo>
                  <a:cubicBezTo>
                    <a:pt x="90" y="232"/>
                    <a:pt x="50" y="272"/>
                    <a:pt x="0" y="272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50" y="363"/>
                    <a:pt x="90" y="403"/>
                    <a:pt x="90" y="453"/>
                  </a:cubicBezTo>
                  <a:cubicBezTo>
                    <a:pt x="90" y="499"/>
                    <a:pt x="90" y="499"/>
                    <a:pt x="90" y="499"/>
                  </a:cubicBezTo>
                  <a:cubicBezTo>
                    <a:pt x="90" y="573"/>
                    <a:pt x="152" y="635"/>
                    <a:pt x="226" y="635"/>
                  </a:cubicBezTo>
                  <a:cubicBezTo>
                    <a:pt x="226" y="544"/>
                    <a:pt x="226" y="544"/>
                    <a:pt x="226" y="544"/>
                  </a:cubicBezTo>
                  <a:cubicBezTo>
                    <a:pt x="201" y="544"/>
                    <a:pt x="181" y="524"/>
                    <a:pt x="181" y="49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988" y="2649"/>
              <a:ext cx="60" cy="167"/>
            </a:xfrm>
            <a:custGeom>
              <a:avLst/>
              <a:gdLst>
                <a:gd name="T0" fmla="*/ 0 w 227"/>
                <a:gd name="T1" fmla="*/ 91 h 635"/>
                <a:gd name="T2" fmla="*/ 45 w 227"/>
                <a:gd name="T3" fmla="*/ 136 h 635"/>
                <a:gd name="T4" fmla="*/ 45 w 227"/>
                <a:gd name="T5" fmla="*/ 181 h 635"/>
                <a:gd name="T6" fmla="*/ 107 w 227"/>
                <a:gd name="T7" fmla="*/ 317 h 635"/>
                <a:gd name="T8" fmla="*/ 45 w 227"/>
                <a:gd name="T9" fmla="*/ 453 h 635"/>
                <a:gd name="T10" fmla="*/ 45 w 227"/>
                <a:gd name="T11" fmla="*/ 499 h 635"/>
                <a:gd name="T12" fmla="*/ 0 w 227"/>
                <a:gd name="T13" fmla="*/ 544 h 635"/>
                <a:gd name="T14" fmla="*/ 0 w 227"/>
                <a:gd name="T15" fmla="*/ 635 h 635"/>
                <a:gd name="T16" fmla="*/ 136 w 227"/>
                <a:gd name="T17" fmla="*/ 499 h 635"/>
                <a:gd name="T18" fmla="*/ 136 w 227"/>
                <a:gd name="T19" fmla="*/ 453 h 635"/>
                <a:gd name="T20" fmla="*/ 227 w 227"/>
                <a:gd name="T21" fmla="*/ 363 h 635"/>
                <a:gd name="T22" fmla="*/ 227 w 227"/>
                <a:gd name="T23" fmla="*/ 272 h 635"/>
                <a:gd name="T24" fmla="*/ 136 w 227"/>
                <a:gd name="T25" fmla="*/ 181 h 635"/>
                <a:gd name="T26" fmla="*/ 136 w 227"/>
                <a:gd name="T27" fmla="*/ 136 h 635"/>
                <a:gd name="T28" fmla="*/ 0 w 227"/>
                <a:gd name="T29" fmla="*/ 0 h 635"/>
                <a:gd name="T30" fmla="*/ 0 w 227"/>
                <a:gd name="T31" fmla="*/ 91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7" h="635">
                  <a:moveTo>
                    <a:pt x="0" y="91"/>
                  </a:moveTo>
                  <a:cubicBezTo>
                    <a:pt x="25" y="91"/>
                    <a:pt x="45" y="111"/>
                    <a:pt x="45" y="136"/>
                  </a:cubicBezTo>
                  <a:cubicBezTo>
                    <a:pt x="45" y="181"/>
                    <a:pt x="45" y="181"/>
                    <a:pt x="45" y="181"/>
                  </a:cubicBezTo>
                  <a:cubicBezTo>
                    <a:pt x="45" y="236"/>
                    <a:pt x="69" y="285"/>
                    <a:pt x="107" y="317"/>
                  </a:cubicBezTo>
                  <a:cubicBezTo>
                    <a:pt x="69" y="350"/>
                    <a:pt x="45" y="399"/>
                    <a:pt x="45" y="453"/>
                  </a:cubicBezTo>
                  <a:cubicBezTo>
                    <a:pt x="45" y="499"/>
                    <a:pt x="45" y="499"/>
                    <a:pt x="45" y="499"/>
                  </a:cubicBezTo>
                  <a:cubicBezTo>
                    <a:pt x="45" y="524"/>
                    <a:pt x="25" y="544"/>
                    <a:pt x="0" y="544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74" y="635"/>
                    <a:pt x="136" y="573"/>
                    <a:pt x="136" y="499"/>
                  </a:cubicBezTo>
                  <a:cubicBezTo>
                    <a:pt x="136" y="453"/>
                    <a:pt x="136" y="453"/>
                    <a:pt x="136" y="453"/>
                  </a:cubicBezTo>
                  <a:cubicBezTo>
                    <a:pt x="136" y="403"/>
                    <a:pt x="176" y="363"/>
                    <a:pt x="227" y="363"/>
                  </a:cubicBezTo>
                  <a:cubicBezTo>
                    <a:pt x="227" y="272"/>
                    <a:pt x="227" y="272"/>
                    <a:pt x="227" y="272"/>
                  </a:cubicBezTo>
                  <a:cubicBezTo>
                    <a:pt x="176" y="272"/>
                    <a:pt x="136" y="232"/>
                    <a:pt x="136" y="181"/>
                  </a:cubicBezTo>
                  <a:cubicBezTo>
                    <a:pt x="136" y="136"/>
                    <a:pt x="136" y="136"/>
                    <a:pt x="136" y="136"/>
                  </a:cubicBezTo>
                  <a:cubicBezTo>
                    <a:pt x="136" y="62"/>
                    <a:pt x="74" y="0"/>
                    <a:pt x="0" y="0"/>
                  </a:cubicBezTo>
                  <a:lnTo>
                    <a:pt x="0" y="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929" y="2720"/>
              <a:ext cx="23" cy="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Rectangle 18"/>
            <p:cNvSpPr>
              <a:spLocks noChangeArrowheads="1"/>
            </p:cNvSpPr>
            <p:nvPr/>
          </p:nvSpPr>
          <p:spPr bwMode="auto">
            <a:xfrm>
              <a:off x="964" y="2720"/>
              <a:ext cx="24" cy="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Rectangle 19"/>
            <p:cNvSpPr>
              <a:spLocks noChangeArrowheads="1"/>
            </p:cNvSpPr>
            <p:nvPr/>
          </p:nvSpPr>
          <p:spPr bwMode="auto">
            <a:xfrm>
              <a:off x="893" y="2720"/>
              <a:ext cx="24" cy="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053" name="Group 39"/>
          <p:cNvGrpSpPr>
            <a:grpSpLocks noChangeAspect="1"/>
          </p:cNvGrpSpPr>
          <p:nvPr/>
        </p:nvGrpSpPr>
        <p:grpSpPr bwMode="auto">
          <a:xfrm rot="-2958541">
            <a:off x="2701925" y="4370388"/>
            <a:ext cx="409575" cy="330200"/>
            <a:chOff x="2119" y="797"/>
            <a:chExt cx="3440" cy="2728"/>
          </a:xfrm>
        </p:grpSpPr>
        <p:sp>
          <p:nvSpPr>
            <p:cNvPr id="44145" name="Freeform 40"/>
            <p:cNvSpPr>
              <a:spLocks/>
            </p:cNvSpPr>
            <p:nvPr/>
          </p:nvSpPr>
          <p:spPr bwMode="auto">
            <a:xfrm>
              <a:off x="2381" y="797"/>
              <a:ext cx="3065" cy="2173"/>
            </a:xfrm>
            <a:custGeom>
              <a:avLst/>
              <a:gdLst>
                <a:gd name="T0" fmla="*/ 2406 w 1736"/>
                <a:gd name="T1" fmla="*/ 770 h 1230"/>
                <a:gd name="T2" fmla="*/ 1469 w 1736"/>
                <a:gd name="T3" fmla="*/ 0 h 1230"/>
                <a:gd name="T4" fmla="*/ 510 w 1736"/>
                <a:gd name="T5" fmla="*/ 959 h 1230"/>
                <a:gd name="T6" fmla="*/ 514 w 1736"/>
                <a:gd name="T7" fmla="*/ 1026 h 1230"/>
                <a:gd name="T8" fmla="*/ 0 w 1736"/>
                <a:gd name="T9" fmla="*/ 1597 h 1230"/>
                <a:gd name="T10" fmla="*/ 576 w 1736"/>
                <a:gd name="T11" fmla="*/ 2173 h 1230"/>
                <a:gd name="T12" fmla="*/ 2362 w 1736"/>
                <a:gd name="T13" fmla="*/ 2173 h 1230"/>
                <a:gd name="T14" fmla="*/ 3065 w 1736"/>
                <a:gd name="T15" fmla="*/ 1470 h 1230"/>
                <a:gd name="T16" fmla="*/ 2406 w 1736"/>
                <a:gd name="T17" fmla="*/ 770 h 12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6" h="1230">
                  <a:moveTo>
                    <a:pt x="1363" y="436"/>
                  </a:moveTo>
                  <a:cubicBezTo>
                    <a:pt x="1313" y="185"/>
                    <a:pt x="1090" y="0"/>
                    <a:pt x="832" y="0"/>
                  </a:cubicBezTo>
                  <a:cubicBezTo>
                    <a:pt x="533" y="0"/>
                    <a:pt x="289" y="243"/>
                    <a:pt x="289" y="543"/>
                  </a:cubicBezTo>
                  <a:cubicBezTo>
                    <a:pt x="289" y="555"/>
                    <a:pt x="290" y="567"/>
                    <a:pt x="291" y="581"/>
                  </a:cubicBezTo>
                  <a:cubicBezTo>
                    <a:pt x="128" y="598"/>
                    <a:pt x="0" y="737"/>
                    <a:pt x="0" y="904"/>
                  </a:cubicBezTo>
                  <a:cubicBezTo>
                    <a:pt x="0" y="1084"/>
                    <a:pt x="146" y="1230"/>
                    <a:pt x="326" y="1230"/>
                  </a:cubicBezTo>
                  <a:cubicBezTo>
                    <a:pt x="1338" y="1230"/>
                    <a:pt x="1338" y="1230"/>
                    <a:pt x="1338" y="1230"/>
                  </a:cubicBezTo>
                  <a:cubicBezTo>
                    <a:pt x="1558" y="1230"/>
                    <a:pt x="1736" y="1051"/>
                    <a:pt x="1736" y="832"/>
                  </a:cubicBezTo>
                  <a:cubicBezTo>
                    <a:pt x="1736" y="623"/>
                    <a:pt x="1574" y="451"/>
                    <a:pt x="1363" y="4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46" name="Freeform 41"/>
            <p:cNvSpPr>
              <a:spLocks noEditPoints="1"/>
            </p:cNvSpPr>
            <p:nvPr/>
          </p:nvSpPr>
          <p:spPr bwMode="auto">
            <a:xfrm>
              <a:off x="2119" y="3212"/>
              <a:ext cx="3440" cy="313"/>
            </a:xfrm>
            <a:custGeom>
              <a:avLst/>
              <a:gdLst>
                <a:gd name="T0" fmla="*/ 1575 w 1948"/>
                <a:gd name="T1" fmla="*/ 313 h 177"/>
                <a:gd name="T2" fmla="*/ 1835 w 1948"/>
                <a:gd name="T3" fmla="*/ 0 h 177"/>
                <a:gd name="T4" fmla="*/ 2569 w 1948"/>
                <a:gd name="T5" fmla="*/ 0 h 177"/>
                <a:gd name="T6" fmla="*/ 2310 w 1948"/>
                <a:gd name="T7" fmla="*/ 313 h 177"/>
                <a:gd name="T8" fmla="*/ 1575 w 1948"/>
                <a:gd name="T9" fmla="*/ 313 h 177"/>
                <a:gd name="T10" fmla="*/ 636 w 1948"/>
                <a:gd name="T11" fmla="*/ 313 h 177"/>
                <a:gd name="T12" fmla="*/ 897 w 1948"/>
                <a:gd name="T13" fmla="*/ 0 h 177"/>
                <a:gd name="T14" fmla="*/ 1632 w 1948"/>
                <a:gd name="T15" fmla="*/ 0 h 177"/>
                <a:gd name="T16" fmla="*/ 1370 w 1948"/>
                <a:gd name="T17" fmla="*/ 313 h 177"/>
                <a:gd name="T18" fmla="*/ 636 w 1948"/>
                <a:gd name="T19" fmla="*/ 313 h 177"/>
                <a:gd name="T20" fmla="*/ 0 w 1948"/>
                <a:gd name="T21" fmla="*/ 156 h 177"/>
                <a:gd name="T22" fmla="*/ 157 w 1948"/>
                <a:gd name="T23" fmla="*/ 0 h 177"/>
                <a:gd name="T24" fmla="*/ 694 w 1948"/>
                <a:gd name="T25" fmla="*/ 0 h 177"/>
                <a:gd name="T26" fmla="*/ 433 w 1948"/>
                <a:gd name="T27" fmla="*/ 313 h 177"/>
                <a:gd name="T28" fmla="*/ 157 w 1948"/>
                <a:gd name="T29" fmla="*/ 313 h 177"/>
                <a:gd name="T30" fmla="*/ 0 w 1948"/>
                <a:gd name="T31" fmla="*/ 156 h 177"/>
                <a:gd name="T32" fmla="*/ 3283 w 1948"/>
                <a:gd name="T33" fmla="*/ 313 h 177"/>
                <a:gd name="T34" fmla="*/ 2513 w 1948"/>
                <a:gd name="T35" fmla="*/ 313 h 177"/>
                <a:gd name="T36" fmla="*/ 2772 w 1948"/>
                <a:gd name="T37" fmla="*/ 0 h 177"/>
                <a:gd name="T38" fmla="*/ 3283 w 1948"/>
                <a:gd name="T39" fmla="*/ 0 h 177"/>
                <a:gd name="T40" fmla="*/ 3440 w 1948"/>
                <a:gd name="T41" fmla="*/ 156 h 177"/>
                <a:gd name="T42" fmla="*/ 3283 w 1948"/>
                <a:gd name="T43" fmla="*/ 313 h 17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948" h="177">
                  <a:moveTo>
                    <a:pt x="892" y="177"/>
                  </a:moveTo>
                  <a:cubicBezTo>
                    <a:pt x="1039" y="0"/>
                    <a:pt x="1039" y="0"/>
                    <a:pt x="1039" y="0"/>
                  </a:cubicBezTo>
                  <a:cubicBezTo>
                    <a:pt x="1455" y="0"/>
                    <a:pt x="1455" y="0"/>
                    <a:pt x="1455" y="0"/>
                  </a:cubicBezTo>
                  <a:cubicBezTo>
                    <a:pt x="1308" y="177"/>
                    <a:pt x="1308" y="177"/>
                    <a:pt x="1308" y="177"/>
                  </a:cubicBezTo>
                  <a:lnTo>
                    <a:pt x="892" y="177"/>
                  </a:lnTo>
                  <a:close/>
                  <a:moveTo>
                    <a:pt x="360" y="177"/>
                  </a:moveTo>
                  <a:cubicBezTo>
                    <a:pt x="508" y="0"/>
                    <a:pt x="508" y="0"/>
                    <a:pt x="50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776" y="177"/>
                    <a:pt x="776" y="177"/>
                    <a:pt x="776" y="177"/>
                  </a:cubicBezTo>
                  <a:lnTo>
                    <a:pt x="360" y="177"/>
                  </a:lnTo>
                  <a:close/>
                  <a:moveTo>
                    <a:pt x="0" y="88"/>
                  </a:moveTo>
                  <a:cubicBezTo>
                    <a:pt x="0" y="39"/>
                    <a:pt x="40" y="0"/>
                    <a:pt x="89" y="0"/>
                  </a:cubicBezTo>
                  <a:cubicBezTo>
                    <a:pt x="393" y="0"/>
                    <a:pt x="393" y="0"/>
                    <a:pt x="393" y="0"/>
                  </a:cubicBezTo>
                  <a:cubicBezTo>
                    <a:pt x="245" y="177"/>
                    <a:pt x="245" y="177"/>
                    <a:pt x="245" y="177"/>
                  </a:cubicBezTo>
                  <a:cubicBezTo>
                    <a:pt x="89" y="177"/>
                    <a:pt x="89" y="177"/>
                    <a:pt x="89" y="177"/>
                  </a:cubicBezTo>
                  <a:cubicBezTo>
                    <a:pt x="40" y="177"/>
                    <a:pt x="0" y="137"/>
                    <a:pt x="0" y="88"/>
                  </a:cubicBezTo>
                  <a:close/>
                  <a:moveTo>
                    <a:pt x="1859" y="177"/>
                  </a:moveTo>
                  <a:cubicBezTo>
                    <a:pt x="1423" y="177"/>
                    <a:pt x="1423" y="177"/>
                    <a:pt x="1423" y="177"/>
                  </a:cubicBezTo>
                  <a:cubicBezTo>
                    <a:pt x="1570" y="0"/>
                    <a:pt x="1570" y="0"/>
                    <a:pt x="1570" y="0"/>
                  </a:cubicBezTo>
                  <a:cubicBezTo>
                    <a:pt x="1859" y="0"/>
                    <a:pt x="1859" y="0"/>
                    <a:pt x="1859" y="0"/>
                  </a:cubicBezTo>
                  <a:cubicBezTo>
                    <a:pt x="1908" y="0"/>
                    <a:pt x="1948" y="39"/>
                    <a:pt x="1948" y="88"/>
                  </a:cubicBezTo>
                  <a:cubicBezTo>
                    <a:pt x="1948" y="137"/>
                    <a:pt x="1908" y="177"/>
                    <a:pt x="1859" y="1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 rot="17635617">
            <a:off x="1940051" y="5268888"/>
            <a:ext cx="1319316" cy="327473"/>
          </a:xfrm>
          <a:prstGeom prst="rect">
            <a:avLst/>
          </a:prstGeom>
          <a:noFill/>
        </p:spPr>
        <p:txBody>
          <a:bodyPr spcFirstLastPara="1" anchor="b">
            <a:prstTxWarp prst="textArchUp">
              <a:avLst/>
            </a:prstTxWarp>
            <a:sp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sz="1400" dirty="0">
                <a:solidFill>
                  <a:srgbClr val="FFFFFF"/>
                </a:solidFill>
                <a:ea typeface="Meiryo Regular" charset="-128"/>
                <a:cs typeface="Meiryo Regular" charset="-128"/>
              </a:rPr>
              <a:t>Loading</a:t>
            </a:r>
          </a:p>
        </p:txBody>
      </p:sp>
      <p:sp>
        <p:nvSpPr>
          <p:cNvPr id="40" name="TextBox 39"/>
          <p:cNvSpPr txBox="1"/>
          <p:nvPr/>
        </p:nvSpPr>
        <p:spPr>
          <a:xfrm rot="21177170">
            <a:off x="3879311" y="3769294"/>
            <a:ext cx="1667924" cy="322736"/>
          </a:xfrm>
          <a:prstGeom prst="rect">
            <a:avLst/>
          </a:prstGeom>
          <a:noFill/>
        </p:spPr>
        <p:txBody>
          <a:bodyPr spcFirstLastPara="1" anchor="b">
            <a:prstTxWarp prst="textArchUp">
              <a:avLst/>
            </a:prstTxWarp>
            <a:sp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sz="1400" dirty="0">
                <a:solidFill>
                  <a:srgbClr val="FFFFFF"/>
                </a:solidFill>
                <a:ea typeface="Meiryo Regular" charset="-128"/>
                <a:cs typeface="Meiryo Regular" charset="-128"/>
              </a:rPr>
              <a:t>Ad hoc analytics</a:t>
            </a:r>
          </a:p>
        </p:txBody>
      </p:sp>
      <p:grpSp>
        <p:nvGrpSpPr>
          <p:cNvPr id="44056" name="Group 40"/>
          <p:cNvGrpSpPr>
            <a:grpSpLocks/>
          </p:cNvGrpSpPr>
          <p:nvPr/>
        </p:nvGrpSpPr>
        <p:grpSpPr bwMode="auto">
          <a:xfrm>
            <a:off x="5703888" y="3603625"/>
            <a:ext cx="365125" cy="384175"/>
            <a:chOff x="7312343" y="3916680"/>
            <a:chExt cx="1283494" cy="1364298"/>
          </a:xfrm>
        </p:grpSpPr>
        <p:sp>
          <p:nvSpPr>
            <p:cNvPr id="44141" name="Freeform 58"/>
            <p:cNvSpPr>
              <a:spLocks noEditPoints="1"/>
            </p:cNvSpPr>
            <p:nvPr/>
          </p:nvSpPr>
          <p:spPr bwMode="auto">
            <a:xfrm>
              <a:off x="7312343" y="3916680"/>
              <a:ext cx="1283494" cy="1364298"/>
            </a:xfrm>
            <a:custGeom>
              <a:avLst/>
              <a:gdLst>
                <a:gd name="T0" fmla="*/ 1247296 w 1241"/>
                <a:gd name="T1" fmla="*/ 1192467 h 1318"/>
                <a:gd name="T2" fmla="*/ 1243159 w 1241"/>
                <a:gd name="T3" fmla="*/ 1188326 h 1318"/>
                <a:gd name="T4" fmla="*/ 832565 w 1241"/>
                <a:gd name="T5" fmla="*/ 774275 h 1318"/>
                <a:gd name="T6" fmla="*/ 942194 w 1241"/>
                <a:gd name="T7" fmla="*/ 472018 h 1318"/>
                <a:gd name="T8" fmla="*/ 470580 w 1241"/>
                <a:gd name="T9" fmla="*/ 0 h 1318"/>
                <a:gd name="T10" fmla="*/ 0 w 1241"/>
                <a:gd name="T11" fmla="*/ 472018 h 1318"/>
                <a:gd name="T12" fmla="*/ 470580 w 1241"/>
                <a:gd name="T13" fmla="*/ 944036 h 1318"/>
                <a:gd name="T14" fmla="*/ 680531 w 1241"/>
                <a:gd name="T15" fmla="*/ 894350 h 1318"/>
                <a:gd name="T16" fmla="*/ 1106639 w 1241"/>
                <a:gd name="T17" fmla="*/ 1323928 h 1318"/>
                <a:gd name="T18" fmla="*/ 1242124 w 1241"/>
                <a:gd name="T19" fmla="*/ 1328069 h 1318"/>
                <a:gd name="T20" fmla="*/ 1247296 w 1241"/>
                <a:gd name="T21" fmla="*/ 1192467 h 1318"/>
                <a:gd name="T22" fmla="*/ 470580 w 1241"/>
                <a:gd name="T23" fmla="*/ 815680 h 1318"/>
                <a:gd name="T24" fmla="*/ 128246 w 1241"/>
                <a:gd name="T25" fmla="*/ 472018 h 1318"/>
                <a:gd name="T26" fmla="*/ 470580 w 1241"/>
                <a:gd name="T27" fmla="*/ 128356 h 1318"/>
                <a:gd name="T28" fmla="*/ 813948 w 1241"/>
                <a:gd name="T29" fmla="*/ 472018 h 1318"/>
                <a:gd name="T30" fmla="*/ 470580 w 1241"/>
                <a:gd name="T31" fmla="*/ 815680 h 13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241" h="1318">
                  <a:moveTo>
                    <a:pt x="1206" y="1152"/>
                  </a:moveTo>
                  <a:cubicBezTo>
                    <a:pt x="1204" y="1150"/>
                    <a:pt x="1203" y="1149"/>
                    <a:pt x="1202" y="1148"/>
                  </a:cubicBezTo>
                  <a:cubicBezTo>
                    <a:pt x="805" y="748"/>
                    <a:pt x="805" y="748"/>
                    <a:pt x="805" y="748"/>
                  </a:cubicBezTo>
                  <a:cubicBezTo>
                    <a:pt x="871" y="669"/>
                    <a:pt x="911" y="567"/>
                    <a:pt x="911" y="456"/>
                  </a:cubicBezTo>
                  <a:cubicBezTo>
                    <a:pt x="911" y="205"/>
                    <a:pt x="706" y="0"/>
                    <a:pt x="455" y="0"/>
                  </a:cubicBezTo>
                  <a:cubicBezTo>
                    <a:pt x="204" y="0"/>
                    <a:pt x="0" y="205"/>
                    <a:pt x="0" y="456"/>
                  </a:cubicBezTo>
                  <a:cubicBezTo>
                    <a:pt x="0" y="707"/>
                    <a:pt x="204" y="912"/>
                    <a:pt x="455" y="912"/>
                  </a:cubicBezTo>
                  <a:cubicBezTo>
                    <a:pt x="528" y="912"/>
                    <a:pt x="597" y="895"/>
                    <a:pt x="658" y="864"/>
                  </a:cubicBezTo>
                  <a:cubicBezTo>
                    <a:pt x="1070" y="1279"/>
                    <a:pt x="1070" y="1279"/>
                    <a:pt x="1070" y="1279"/>
                  </a:cubicBezTo>
                  <a:cubicBezTo>
                    <a:pt x="1105" y="1316"/>
                    <a:pt x="1163" y="1318"/>
                    <a:pt x="1201" y="1283"/>
                  </a:cubicBezTo>
                  <a:cubicBezTo>
                    <a:pt x="1239" y="1248"/>
                    <a:pt x="1241" y="1189"/>
                    <a:pt x="1206" y="1152"/>
                  </a:cubicBezTo>
                  <a:close/>
                  <a:moveTo>
                    <a:pt x="455" y="788"/>
                  </a:moveTo>
                  <a:cubicBezTo>
                    <a:pt x="271" y="788"/>
                    <a:pt x="124" y="640"/>
                    <a:pt x="124" y="456"/>
                  </a:cubicBezTo>
                  <a:cubicBezTo>
                    <a:pt x="124" y="272"/>
                    <a:pt x="271" y="124"/>
                    <a:pt x="455" y="124"/>
                  </a:cubicBezTo>
                  <a:cubicBezTo>
                    <a:pt x="639" y="124"/>
                    <a:pt x="787" y="272"/>
                    <a:pt x="787" y="456"/>
                  </a:cubicBezTo>
                  <a:cubicBezTo>
                    <a:pt x="787" y="640"/>
                    <a:pt x="639" y="788"/>
                    <a:pt x="455" y="7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42" name="Freeform 59"/>
            <p:cNvSpPr>
              <a:spLocks/>
            </p:cNvSpPr>
            <p:nvPr/>
          </p:nvSpPr>
          <p:spPr bwMode="auto">
            <a:xfrm>
              <a:off x="7532504" y="4301377"/>
              <a:ext cx="137015" cy="293939"/>
            </a:xfrm>
            <a:custGeom>
              <a:avLst/>
              <a:gdLst>
                <a:gd name="T0" fmla="*/ 114179 w 132"/>
                <a:gd name="T1" fmla="*/ 293939 h 284"/>
                <a:gd name="T2" fmla="*/ 22836 w 132"/>
                <a:gd name="T3" fmla="*/ 293939 h 284"/>
                <a:gd name="T4" fmla="*/ 0 w 132"/>
                <a:gd name="T5" fmla="*/ 271169 h 284"/>
                <a:gd name="T6" fmla="*/ 0 w 132"/>
                <a:gd name="T7" fmla="*/ 22770 h 284"/>
                <a:gd name="T8" fmla="*/ 22836 w 132"/>
                <a:gd name="T9" fmla="*/ 0 h 284"/>
                <a:gd name="T10" fmla="*/ 114179 w 132"/>
                <a:gd name="T11" fmla="*/ 0 h 284"/>
                <a:gd name="T12" fmla="*/ 137015 w 132"/>
                <a:gd name="T13" fmla="*/ 22770 h 284"/>
                <a:gd name="T14" fmla="*/ 137015 w 132"/>
                <a:gd name="T15" fmla="*/ 271169 h 284"/>
                <a:gd name="T16" fmla="*/ 114179 w 132"/>
                <a:gd name="T17" fmla="*/ 293939 h 28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284">
                  <a:moveTo>
                    <a:pt x="110" y="284"/>
                  </a:moveTo>
                  <a:cubicBezTo>
                    <a:pt x="22" y="284"/>
                    <a:pt x="22" y="284"/>
                    <a:pt x="22" y="284"/>
                  </a:cubicBezTo>
                  <a:cubicBezTo>
                    <a:pt x="10" y="284"/>
                    <a:pt x="0" y="274"/>
                    <a:pt x="0" y="26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22" y="0"/>
                    <a:pt x="132" y="10"/>
                    <a:pt x="132" y="22"/>
                  </a:cubicBezTo>
                  <a:cubicBezTo>
                    <a:pt x="132" y="262"/>
                    <a:pt x="132" y="262"/>
                    <a:pt x="132" y="262"/>
                  </a:cubicBezTo>
                  <a:cubicBezTo>
                    <a:pt x="132" y="274"/>
                    <a:pt x="122" y="284"/>
                    <a:pt x="110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43" name="Freeform 60"/>
            <p:cNvSpPr>
              <a:spLocks/>
            </p:cNvSpPr>
            <p:nvPr/>
          </p:nvSpPr>
          <p:spPr bwMode="auto">
            <a:xfrm>
              <a:off x="7691185" y="4218816"/>
              <a:ext cx="136430" cy="376499"/>
            </a:xfrm>
            <a:custGeom>
              <a:avLst/>
              <a:gdLst>
                <a:gd name="T0" fmla="*/ 113692 w 132"/>
                <a:gd name="T1" fmla="*/ 376499 h 364"/>
                <a:gd name="T2" fmla="*/ 22738 w 132"/>
                <a:gd name="T3" fmla="*/ 376499 h 364"/>
                <a:gd name="T4" fmla="*/ 0 w 132"/>
                <a:gd name="T5" fmla="*/ 353744 h 364"/>
                <a:gd name="T6" fmla="*/ 0 w 132"/>
                <a:gd name="T7" fmla="*/ 22755 h 364"/>
                <a:gd name="T8" fmla="*/ 22738 w 132"/>
                <a:gd name="T9" fmla="*/ 0 h 364"/>
                <a:gd name="T10" fmla="*/ 113692 w 132"/>
                <a:gd name="T11" fmla="*/ 0 h 364"/>
                <a:gd name="T12" fmla="*/ 136430 w 132"/>
                <a:gd name="T13" fmla="*/ 22755 h 364"/>
                <a:gd name="T14" fmla="*/ 136430 w 132"/>
                <a:gd name="T15" fmla="*/ 353744 h 364"/>
                <a:gd name="T16" fmla="*/ 113692 w 132"/>
                <a:gd name="T17" fmla="*/ 376499 h 3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364">
                  <a:moveTo>
                    <a:pt x="110" y="364"/>
                  </a:moveTo>
                  <a:cubicBezTo>
                    <a:pt x="22" y="364"/>
                    <a:pt x="22" y="364"/>
                    <a:pt x="22" y="364"/>
                  </a:cubicBezTo>
                  <a:cubicBezTo>
                    <a:pt x="10" y="364"/>
                    <a:pt x="0" y="354"/>
                    <a:pt x="0" y="34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22" y="0"/>
                    <a:pt x="132" y="10"/>
                    <a:pt x="132" y="22"/>
                  </a:cubicBezTo>
                  <a:cubicBezTo>
                    <a:pt x="132" y="342"/>
                    <a:pt x="132" y="342"/>
                    <a:pt x="132" y="342"/>
                  </a:cubicBezTo>
                  <a:cubicBezTo>
                    <a:pt x="132" y="354"/>
                    <a:pt x="122" y="364"/>
                    <a:pt x="110" y="3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44" name="Freeform 61"/>
            <p:cNvSpPr>
              <a:spLocks/>
            </p:cNvSpPr>
            <p:nvPr/>
          </p:nvSpPr>
          <p:spPr bwMode="auto">
            <a:xfrm>
              <a:off x="7853378" y="4135085"/>
              <a:ext cx="136430" cy="459645"/>
            </a:xfrm>
            <a:custGeom>
              <a:avLst/>
              <a:gdLst>
                <a:gd name="T0" fmla="*/ 113692 w 132"/>
                <a:gd name="T1" fmla="*/ 459645 h 444"/>
                <a:gd name="T2" fmla="*/ 22738 w 132"/>
                <a:gd name="T3" fmla="*/ 459645 h 444"/>
                <a:gd name="T4" fmla="*/ 0 w 132"/>
                <a:gd name="T5" fmla="*/ 436870 h 444"/>
                <a:gd name="T6" fmla="*/ 0 w 132"/>
                <a:gd name="T7" fmla="*/ 22775 h 444"/>
                <a:gd name="T8" fmla="*/ 22738 w 132"/>
                <a:gd name="T9" fmla="*/ 0 h 444"/>
                <a:gd name="T10" fmla="*/ 113692 w 132"/>
                <a:gd name="T11" fmla="*/ 0 h 444"/>
                <a:gd name="T12" fmla="*/ 136430 w 132"/>
                <a:gd name="T13" fmla="*/ 22775 h 444"/>
                <a:gd name="T14" fmla="*/ 136430 w 132"/>
                <a:gd name="T15" fmla="*/ 436870 h 444"/>
                <a:gd name="T16" fmla="*/ 113692 w 132"/>
                <a:gd name="T17" fmla="*/ 459645 h 4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444">
                  <a:moveTo>
                    <a:pt x="110" y="444"/>
                  </a:moveTo>
                  <a:cubicBezTo>
                    <a:pt x="22" y="444"/>
                    <a:pt x="22" y="444"/>
                    <a:pt x="22" y="444"/>
                  </a:cubicBezTo>
                  <a:cubicBezTo>
                    <a:pt x="10" y="444"/>
                    <a:pt x="0" y="434"/>
                    <a:pt x="0" y="4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22" y="0"/>
                    <a:pt x="132" y="10"/>
                    <a:pt x="132" y="22"/>
                  </a:cubicBezTo>
                  <a:cubicBezTo>
                    <a:pt x="132" y="422"/>
                    <a:pt x="132" y="422"/>
                    <a:pt x="132" y="422"/>
                  </a:cubicBezTo>
                  <a:cubicBezTo>
                    <a:pt x="132" y="434"/>
                    <a:pt x="122" y="444"/>
                    <a:pt x="110" y="4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TextBox 45"/>
          <p:cNvSpPr txBox="1"/>
          <p:nvPr/>
        </p:nvSpPr>
        <p:spPr>
          <a:xfrm rot="3291961">
            <a:off x="6520524" y="4896268"/>
            <a:ext cx="1392531" cy="327473"/>
          </a:xfrm>
          <a:prstGeom prst="rect">
            <a:avLst/>
          </a:prstGeom>
          <a:noFill/>
        </p:spPr>
        <p:txBody>
          <a:bodyPr spcFirstLastPara="1" anchor="b">
            <a:prstTxWarp prst="textArchUp">
              <a:avLst/>
            </a:prstTxWarp>
            <a:sp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sz="1400" dirty="0">
                <a:solidFill>
                  <a:srgbClr val="FFFFFF"/>
                </a:solidFill>
                <a:ea typeface="Meiryo Regular" charset="-128"/>
                <a:cs typeface="Meiryo Regular" charset="-128"/>
              </a:rPr>
              <a:t>Development</a:t>
            </a:r>
          </a:p>
        </p:txBody>
      </p:sp>
      <p:sp>
        <p:nvSpPr>
          <p:cNvPr id="44058" name="Freeform 45"/>
          <p:cNvSpPr>
            <a:spLocks noEditPoints="1"/>
          </p:cNvSpPr>
          <p:nvPr/>
        </p:nvSpPr>
        <p:spPr bwMode="auto">
          <a:xfrm rot="4709696">
            <a:off x="7707313" y="5745163"/>
            <a:ext cx="271462" cy="277812"/>
          </a:xfrm>
          <a:custGeom>
            <a:avLst/>
            <a:gdLst>
              <a:gd name="T0" fmla="*/ 243631 w 358"/>
              <a:gd name="T1" fmla="*/ 0 h 360"/>
              <a:gd name="T2" fmla="*/ 28082 w 358"/>
              <a:gd name="T3" fmla="*/ 0 h 360"/>
              <a:gd name="T4" fmla="*/ 0 w 358"/>
              <a:gd name="T5" fmla="*/ 28469 h 360"/>
              <a:gd name="T6" fmla="*/ 0 w 358"/>
              <a:gd name="T7" fmla="*/ 248531 h 360"/>
              <a:gd name="T8" fmla="*/ 28082 w 358"/>
              <a:gd name="T9" fmla="*/ 277000 h 360"/>
              <a:gd name="T10" fmla="*/ 243631 w 358"/>
              <a:gd name="T11" fmla="*/ 277000 h 360"/>
              <a:gd name="T12" fmla="*/ 271713 w 358"/>
              <a:gd name="T13" fmla="*/ 248531 h 360"/>
              <a:gd name="T14" fmla="*/ 271713 w 358"/>
              <a:gd name="T15" fmla="*/ 28469 h 360"/>
              <a:gd name="T16" fmla="*/ 243631 w 358"/>
              <a:gd name="T17" fmla="*/ 0 h 360"/>
              <a:gd name="T18" fmla="*/ 110051 w 358"/>
              <a:gd name="T19" fmla="*/ 103106 h 360"/>
              <a:gd name="T20" fmla="*/ 109292 w 358"/>
              <a:gd name="T21" fmla="*/ 103875 h 360"/>
              <a:gd name="T22" fmla="*/ 109292 w 358"/>
              <a:gd name="T23" fmla="*/ 103875 h 360"/>
              <a:gd name="T24" fmla="*/ 97908 w 358"/>
              <a:gd name="T25" fmla="*/ 112339 h 360"/>
              <a:gd name="T26" fmla="*/ 85764 w 358"/>
              <a:gd name="T27" fmla="*/ 121572 h 360"/>
              <a:gd name="T28" fmla="*/ 73621 w 358"/>
              <a:gd name="T29" fmla="*/ 130806 h 360"/>
              <a:gd name="T30" fmla="*/ 62236 w 358"/>
              <a:gd name="T31" fmla="*/ 139269 h 360"/>
              <a:gd name="T32" fmla="*/ 61477 w 358"/>
              <a:gd name="T33" fmla="*/ 139269 h 360"/>
              <a:gd name="T34" fmla="*/ 60718 w 358"/>
              <a:gd name="T35" fmla="*/ 140039 h 360"/>
              <a:gd name="T36" fmla="*/ 52369 w 358"/>
              <a:gd name="T37" fmla="*/ 141578 h 360"/>
              <a:gd name="T38" fmla="*/ 40985 w 358"/>
              <a:gd name="T39" fmla="*/ 136961 h 360"/>
              <a:gd name="T40" fmla="*/ 36431 w 358"/>
              <a:gd name="T41" fmla="*/ 126189 h 360"/>
              <a:gd name="T42" fmla="*/ 40226 w 358"/>
              <a:gd name="T43" fmla="*/ 114647 h 360"/>
              <a:gd name="T44" fmla="*/ 40985 w 358"/>
              <a:gd name="T45" fmla="*/ 113878 h 360"/>
              <a:gd name="T46" fmla="*/ 41744 w 358"/>
              <a:gd name="T47" fmla="*/ 113108 h 360"/>
              <a:gd name="T48" fmla="*/ 50851 w 358"/>
              <a:gd name="T49" fmla="*/ 106183 h 360"/>
              <a:gd name="T50" fmla="*/ 61477 w 358"/>
              <a:gd name="T51" fmla="*/ 98489 h 360"/>
              <a:gd name="T52" fmla="*/ 72103 w 358"/>
              <a:gd name="T53" fmla="*/ 90025 h 360"/>
              <a:gd name="T54" fmla="*/ 72103 w 358"/>
              <a:gd name="T55" fmla="*/ 90025 h 360"/>
              <a:gd name="T56" fmla="*/ 62236 w 358"/>
              <a:gd name="T57" fmla="*/ 82331 h 360"/>
              <a:gd name="T58" fmla="*/ 51610 w 358"/>
              <a:gd name="T59" fmla="*/ 73867 h 360"/>
              <a:gd name="T60" fmla="*/ 42503 w 358"/>
              <a:gd name="T61" fmla="*/ 66942 h 360"/>
              <a:gd name="T62" fmla="*/ 42503 w 358"/>
              <a:gd name="T63" fmla="*/ 66172 h 360"/>
              <a:gd name="T64" fmla="*/ 41744 w 358"/>
              <a:gd name="T65" fmla="*/ 65403 h 360"/>
              <a:gd name="T66" fmla="*/ 37190 w 358"/>
              <a:gd name="T67" fmla="*/ 53861 h 360"/>
              <a:gd name="T68" fmla="*/ 41744 w 358"/>
              <a:gd name="T69" fmla="*/ 42319 h 360"/>
              <a:gd name="T70" fmla="*/ 53128 w 358"/>
              <a:gd name="T71" fmla="*/ 37703 h 360"/>
              <a:gd name="T72" fmla="*/ 60718 w 358"/>
              <a:gd name="T73" fmla="*/ 39242 h 360"/>
              <a:gd name="T74" fmla="*/ 61477 w 358"/>
              <a:gd name="T75" fmla="*/ 39242 h 360"/>
              <a:gd name="T76" fmla="*/ 62236 w 358"/>
              <a:gd name="T77" fmla="*/ 40011 h 360"/>
              <a:gd name="T78" fmla="*/ 67549 w 358"/>
              <a:gd name="T79" fmla="*/ 43858 h 360"/>
              <a:gd name="T80" fmla="*/ 75139 w 358"/>
              <a:gd name="T81" fmla="*/ 50014 h 360"/>
              <a:gd name="T82" fmla="*/ 85764 w 358"/>
              <a:gd name="T83" fmla="*/ 58478 h 360"/>
              <a:gd name="T84" fmla="*/ 95631 w 358"/>
              <a:gd name="T85" fmla="*/ 66172 h 360"/>
              <a:gd name="T86" fmla="*/ 104739 w 358"/>
              <a:gd name="T87" fmla="*/ 73097 h 360"/>
              <a:gd name="T88" fmla="*/ 108533 w 358"/>
              <a:gd name="T89" fmla="*/ 76944 h 360"/>
              <a:gd name="T90" fmla="*/ 115364 w 358"/>
              <a:gd name="T91" fmla="*/ 90794 h 360"/>
              <a:gd name="T92" fmla="*/ 110051 w 358"/>
              <a:gd name="T93" fmla="*/ 103106 h 360"/>
              <a:gd name="T94" fmla="*/ 219344 w 358"/>
              <a:gd name="T95" fmla="*/ 173125 h 360"/>
              <a:gd name="T96" fmla="*/ 208718 w 358"/>
              <a:gd name="T97" fmla="*/ 179281 h 360"/>
              <a:gd name="T98" fmla="*/ 207959 w 358"/>
              <a:gd name="T99" fmla="*/ 179281 h 360"/>
              <a:gd name="T100" fmla="*/ 136615 w 358"/>
              <a:gd name="T101" fmla="*/ 179281 h 360"/>
              <a:gd name="T102" fmla="*/ 135857 w 358"/>
              <a:gd name="T103" fmla="*/ 179281 h 360"/>
              <a:gd name="T104" fmla="*/ 123713 w 358"/>
              <a:gd name="T105" fmla="*/ 173125 h 360"/>
              <a:gd name="T106" fmla="*/ 119918 w 358"/>
              <a:gd name="T107" fmla="*/ 162353 h 360"/>
              <a:gd name="T108" fmla="*/ 124472 w 358"/>
              <a:gd name="T109" fmla="*/ 150811 h 360"/>
              <a:gd name="T110" fmla="*/ 136615 w 358"/>
              <a:gd name="T111" fmla="*/ 145425 h 360"/>
              <a:gd name="T112" fmla="*/ 136615 w 358"/>
              <a:gd name="T113" fmla="*/ 145425 h 360"/>
              <a:gd name="T114" fmla="*/ 208718 w 358"/>
              <a:gd name="T115" fmla="*/ 145425 h 360"/>
              <a:gd name="T116" fmla="*/ 209477 w 358"/>
              <a:gd name="T117" fmla="*/ 146194 h 360"/>
              <a:gd name="T118" fmla="*/ 220103 w 358"/>
              <a:gd name="T119" fmla="*/ 152350 h 360"/>
              <a:gd name="T120" fmla="*/ 223139 w 358"/>
              <a:gd name="T121" fmla="*/ 162353 h 360"/>
              <a:gd name="T122" fmla="*/ 219344 w 358"/>
              <a:gd name="T123" fmla="*/ 173125 h 36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58" h="360">
                <a:moveTo>
                  <a:pt x="321" y="0"/>
                </a:moveTo>
                <a:cubicBezTo>
                  <a:pt x="37" y="0"/>
                  <a:pt x="37" y="0"/>
                  <a:pt x="37" y="0"/>
                </a:cubicBezTo>
                <a:cubicBezTo>
                  <a:pt x="17" y="0"/>
                  <a:pt x="0" y="17"/>
                  <a:pt x="0" y="37"/>
                </a:cubicBezTo>
                <a:cubicBezTo>
                  <a:pt x="0" y="323"/>
                  <a:pt x="0" y="323"/>
                  <a:pt x="0" y="323"/>
                </a:cubicBezTo>
                <a:cubicBezTo>
                  <a:pt x="0" y="343"/>
                  <a:pt x="17" y="360"/>
                  <a:pt x="37" y="360"/>
                </a:cubicBezTo>
                <a:cubicBezTo>
                  <a:pt x="321" y="360"/>
                  <a:pt x="321" y="360"/>
                  <a:pt x="321" y="360"/>
                </a:cubicBezTo>
                <a:cubicBezTo>
                  <a:pt x="341" y="360"/>
                  <a:pt x="358" y="343"/>
                  <a:pt x="358" y="323"/>
                </a:cubicBezTo>
                <a:cubicBezTo>
                  <a:pt x="358" y="37"/>
                  <a:pt x="358" y="37"/>
                  <a:pt x="358" y="37"/>
                </a:cubicBezTo>
                <a:cubicBezTo>
                  <a:pt x="358" y="17"/>
                  <a:pt x="341" y="0"/>
                  <a:pt x="321" y="0"/>
                </a:cubicBezTo>
                <a:close/>
                <a:moveTo>
                  <a:pt x="145" y="134"/>
                </a:moveTo>
                <a:cubicBezTo>
                  <a:pt x="144" y="135"/>
                  <a:pt x="144" y="135"/>
                  <a:pt x="144" y="135"/>
                </a:cubicBezTo>
                <a:cubicBezTo>
                  <a:pt x="144" y="135"/>
                  <a:pt x="144" y="135"/>
                  <a:pt x="144" y="135"/>
                </a:cubicBezTo>
                <a:cubicBezTo>
                  <a:pt x="140" y="138"/>
                  <a:pt x="135" y="142"/>
                  <a:pt x="129" y="146"/>
                </a:cubicBezTo>
                <a:cubicBezTo>
                  <a:pt x="123" y="150"/>
                  <a:pt x="118" y="154"/>
                  <a:pt x="113" y="158"/>
                </a:cubicBezTo>
                <a:cubicBezTo>
                  <a:pt x="107" y="162"/>
                  <a:pt x="102" y="166"/>
                  <a:pt x="97" y="170"/>
                </a:cubicBezTo>
                <a:cubicBezTo>
                  <a:pt x="92" y="174"/>
                  <a:pt x="87" y="177"/>
                  <a:pt x="82" y="181"/>
                </a:cubicBezTo>
                <a:cubicBezTo>
                  <a:pt x="81" y="181"/>
                  <a:pt x="81" y="181"/>
                  <a:pt x="81" y="181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77" y="183"/>
                  <a:pt x="73" y="184"/>
                  <a:pt x="69" y="184"/>
                </a:cubicBezTo>
                <a:cubicBezTo>
                  <a:pt x="63" y="184"/>
                  <a:pt x="58" y="182"/>
                  <a:pt x="54" y="178"/>
                </a:cubicBezTo>
                <a:cubicBezTo>
                  <a:pt x="50" y="175"/>
                  <a:pt x="48" y="169"/>
                  <a:pt x="48" y="164"/>
                </a:cubicBezTo>
                <a:cubicBezTo>
                  <a:pt x="48" y="158"/>
                  <a:pt x="50" y="153"/>
                  <a:pt x="53" y="149"/>
                </a:cubicBezTo>
                <a:cubicBezTo>
                  <a:pt x="54" y="148"/>
                  <a:pt x="54" y="148"/>
                  <a:pt x="54" y="148"/>
                </a:cubicBezTo>
                <a:cubicBezTo>
                  <a:pt x="55" y="147"/>
                  <a:pt x="55" y="147"/>
                  <a:pt x="55" y="147"/>
                </a:cubicBezTo>
                <a:cubicBezTo>
                  <a:pt x="59" y="144"/>
                  <a:pt x="63" y="141"/>
                  <a:pt x="67" y="138"/>
                </a:cubicBezTo>
                <a:cubicBezTo>
                  <a:pt x="72" y="134"/>
                  <a:pt x="77" y="131"/>
                  <a:pt x="81" y="128"/>
                </a:cubicBezTo>
                <a:cubicBezTo>
                  <a:pt x="86" y="124"/>
                  <a:pt x="90" y="120"/>
                  <a:pt x="95" y="117"/>
                </a:cubicBezTo>
                <a:cubicBezTo>
                  <a:pt x="95" y="117"/>
                  <a:pt x="95" y="117"/>
                  <a:pt x="95" y="117"/>
                </a:cubicBezTo>
                <a:cubicBezTo>
                  <a:pt x="91" y="114"/>
                  <a:pt x="86" y="110"/>
                  <a:pt x="82" y="107"/>
                </a:cubicBezTo>
                <a:cubicBezTo>
                  <a:pt x="77" y="103"/>
                  <a:pt x="72" y="99"/>
                  <a:pt x="68" y="96"/>
                </a:cubicBezTo>
                <a:cubicBezTo>
                  <a:pt x="63" y="92"/>
                  <a:pt x="59" y="89"/>
                  <a:pt x="56" y="87"/>
                </a:cubicBezTo>
                <a:cubicBezTo>
                  <a:pt x="56" y="86"/>
                  <a:pt x="56" y="86"/>
                  <a:pt x="56" y="86"/>
                </a:cubicBezTo>
                <a:cubicBezTo>
                  <a:pt x="55" y="85"/>
                  <a:pt x="55" y="85"/>
                  <a:pt x="55" y="85"/>
                </a:cubicBezTo>
                <a:cubicBezTo>
                  <a:pt x="51" y="80"/>
                  <a:pt x="49" y="75"/>
                  <a:pt x="49" y="70"/>
                </a:cubicBezTo>
                <a:cubicBezTo>
                  <a:pt x="49" y="64"/>
                  <a:pt x="51" y="59"/>
                  <a:pt x="55" y="55"/>
                </a:cubicBezTo>
                <a:cubicBezTo>
                  <a:pt x="59" y="51"/>
                  <a:pt x="64" y="49"/>
                  <a:pt x="70" y="49"/>
                </a:cubicBezTo>
                <a:cubicBezTo>
                  <a:pt x="73" y="49"/>
                  <a:pt x="76" y="49"/>
                  <a:pt x="80" y="51"/>
                </a:cubicBezTo>
                <a:cubicBezTo>
                  <a:pt x="81" y="51"/>
                  <a:pt x="81" y="51"/>
                  <a:pt x="81" y="51"/>
                </a:cubicBezTo>
                <a:cubicBezTo>
                  <a:pt x="82" y="52"/>
                  <a:pt x="82" y="52"/>
                  <a:pt x="82" y="52"/>
                </a:cubicBezTo>
                <a:cubicBezTo>
                  <a:pt x="83" y="52"/>
                  <a:pt x="85" y="54"/>
                  <a:pt x="89" y="57"/>
                </a:cubicBezTo>
                <a:cubicBezTo>
                  <a:pt x="92" y="59"/>
                  <a:pt x="95" y="62"/>
                  <a:pt x="99" y="65"/>
                </a:cubicBezTo>
                <a:cubicBezTo>
                  <a:pt x="104" y="69"/>
                  <a:pt x="108" y="72"/>
                  <a:pt x="113" y="76"/>
                </a:cubicBezTo>
                <a:cubicBezTo>
                  <a:pt x="118" y="80"/>
                  <a:pt x="122" y="83"/>
                  <a:pt x="126" y="86"/>
                </a:cubicBezTo>
                <a:cubicBezTo>
                  <a:pt x="131" y="90"/>
                  <a:pt x="134" y="93"/>
                  <a:pt x="138" y="95"/>
                </a:cubicBezTo>
                <a:cubicBezTo>
                  <a:pt x="141" y="98"/>
                  <a:pt x="142" y="99"/>
                  <a:pt x="143" y="100"/>
                </a:cubicBezTo>
                <a:cubicBezTo>
                  <a:pt x="151" y="106"/>
                  <a:pt x="152" y="113"/>
                  <a:pt x="152" y="118"/>
                </a:cubicBezTo>
                <a:cubicBezTo>
                  <a:pt x="152" y="122"/>
                  <a:pt x="151" y="128"/>
                  <a:pt x="145" y="134"/>
                </a:cubicBezTo>
                <a:close/>
                <a:moveTo>
                  <a:pt x="289" y="225"/>
                </a:moveTo>
                <a:cubicBezTo>
                  <a:pt x="285" y="229"/>
                  <a:pt x="281" y="231"/>
                  <a:pt x="275" y="233"/>
                </a:cubicBezTo>
                <a:cubicBezTo>
                  <a:pt x="274" y="233"/>
                  <a:pt x="274" y="233"/>
                  <a:pt x="274" y="233"/>
                </a:cubicBezTo>
                <a:cubicBezTo>
                  <a:pt x="180" y="233"/>
                  <a:pt x="180" y="233"/>
                  <a:pt x="180" y="233"/>
                </a:cubicBezTo>
                <a:cubicBezTo>
                  <a:pt x="179" y="233"/>
                  <a:pt x="179" y="233"/>
                  <a:pt x="179" y="233"/>
                </a:cubicBezTo>
                <a:cubicBezTo>
                  <a:pt x="171" y="232"/>
                  <a:pt x="166" y="228"/>
                  <a:pt x="163" y="225"/>
                </a:cubicBezTo>
                <a:cubicBezTo>
                  <a:pt x="160" y="221"/>
                  <a:pt x="158" y="216"/>
                  <a:pt x="158" y="211"/>
                </a:cubicBezTo>
                <a:cubicBezTo>
                  <a:pt x="158" y="206"/>
                  <a:pt x="160" y="201"/>
                  <a:pt x="164" y="196"/>
                </a:cubicBezTo>
                <a:cubicBezTo>
                  <a:pt x="168" y="192"/>
                  <a:pt x="173" y="190"/>
                  <a:pt x="180" y="189"/>
                </a:cubicBezTo>
                <a:cubicBezTo>
                  <a:pt x="180" y="189"/>
                  <a:pt x="180" y="189"/>
                  <a:pt x="180" y="189"/>
                </a:cubicBezTo>
                <a:cubicBezTo>
                  <a:pt x="275" y="189"/>
                  <a:pt x="275" y="189"/>
                  <a:pt x="275" y="189"/>
                </a:cubicBezTo>
                <a:cubicBezTo>
                  <a:pt x="276" y="190"/>
                  <a:pt x="276" y="190"/>
                  <a:pt x="276" y="190"/>
                </a:cubicBezTo>
                <a:cubicBezTo>
                  <a:pt x="282" y="191"/>
                  <a:pt x="286" y="194"/>
                  <a:pt x="290" y="198"/>
                </a:cubicBezTo>
                <a:cubicBezTo>
                  <a:pt x="293" y="202"/>
                  <a:pt x="294" y="207"/>
                  <a:pt x="294" y="211"/>
                </a:cubicBezTo>
                <a:cubicBezTo>
                  <a:pt x="294" y="216"/>
                  <a:pt x="292" y="221"/>
                  <a:pt x="289" y="2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8" name="Group 47"/>
          <p:cNvGrpSpPr>
            <a:grpSpLocks/>
          </p:cNvGrpSpPr>
          <p:nvPr/>
        </p:nvGrpSpPr>
        <p:grpSpPr bwMode="auto">
          <a:xfrm>
            <a:off x="1951038" y="2963863"/>
            <a:ext cx="1968500" cy="1647825"/>
            <a:chOff x="1950588" y="2284669"/>
            <a:chExt cx="1968735" cy="1648012"/>
          </a:xfrm>
        </p:grpSpPr>
        <p:sp>
          <p:nvSpPr>
            <p:cNvPr id="44135" name="Freeform 6"/>
            <p:cNvSpPr>
              <a:spLocks/>
            </p:cNvSpPr>
            <p:nvPr/>
          </p:nvSpPr>
          <p:spPr bwMode="auto">
            <a:xfrm>
              <a:off x="1950588" y="2284669"/>
              <a:ext cx="1968735" cy="1648012"/>
            </a:xfrm>
            <a:custGeom>
              <a:avLst/>
              <a:gdLst>
                <a:gd name="T0" fmla="*/ 473955 w 594"/>
                <a:gd name="T1" fmla="*/ 1648012 h 504"/>
                <a:gd name="T2" fmla="*/ 0 w 594"/>
                <a:gd name="T3" fmla="*/ 1301406 h 504"/>
                <a:gd name="T4" fmla="*/ 1766559 w 594"/>
                <a:gd name="T5" fmla="*/ 0 h 504"/>
                <a:gd name="T6" fmla="*/ 1968735 w 594"/>
                <a:gd name="T7" fmla="*/ 542798 h 504"/>
                <a:gd name="T8" fmla="*/ 473955 w 594"/>
                <a:gd name="T9" fmla="*/ 1648012 h 5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4" h="504">
                  <a:moveTo>
                    <a:pt x="143" y="504"/>
                  </a:moveTo>
                  <a:cubicBezTo>
                    <a:pt x="0" y="398"/>
                    <a:pt x="0" y="398"/>
                    <a:pt x="0" y="398"/>
                  </a:cubicBezTo>
                  <a:cubicBezTo>
                    <a:pt x="136" y="216"/>
                    <a:pt x="320" y="78"/>
                    <a:pt x="533" y="0"/>
                  </a:cubicBezTo>
                  <a:cubicBezTo>
                    <a:pt x="594" y="166"/>
                    <a:pt x="594" y="166"/>
                    <a:pt x="594" y="166"/>
                  </a:cubicBezTo>
                  <a:cubicBezTo>
                    <a:pt x="414" y="232"/>
                    <a:pt x="257" y="349"/>
                    <a:pt x="143" y="504"/>
                  </a:cubicBezTo>
                  <a:close/>
                </a:path>
              </a:pathLst>
            </a:custGeom>
            <a:solidFill>
              <a:srgbClr val="005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 rot="19049644">
              <a:off x="2204237" y="3184054"/>
              <a:ext cx="1412973" cy="322736"/>
            </a:xfrm>
            <a:prstGeom prst="rect">
              <a:avLst/>
            </a:prstGeom>
            <a:noFill/>
          </p:spPr>
          <p:txBody>
            <a:bodyPr spcFirstLastPara="1" anchor="b">
              <a:prstTxWarp prst="textArchUp">
                <a:avLst/>
              </a:prstTxWarp>
              <a:spAutoFit/>
            </a:bodyPr>
            <a:lstStyle/>
            <a:p>
              <a:pPr algn="ctr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rgbClr val="FFFFFF"/>
                  </a:solidFill>
                  <a:ea typeface="Meiryo Regular" charset="-128"/>
                  <a:cs typeface="Meiryo Regular" charset="-128"/>
                </a:rPr>
                <a:t>Management</a:t>
              </a:r>
            </a:p>
          </p:txBody>
        </p:sp>
        <p:grpSp>
          <p:nvGrpSpPr>
            <p:cNvPr id="44137" name="Group 50"/>
            <p:cNvGrpSpPr>
              <a:grpSpLocks/>
            </p:cNvGrpSpPr>
            <p:nvPr/>
          </p:nvGrpSpPr>
          <p:grpSpPr bwMode="auto">
            <a:xfrm>
              <a:off x="3379968" y="2465863"/>
              <a:ext cx="412403" cy="519351"/>
              <a:chOff x="4609488" y="2329719"/>
              <a:chExt cx="547782" cy="699965"/>
            </a:xfrm>
          </p:grpSpPr>
          <p:sp>
            <p:nvSpPr>
              <p:cNvPr id="44138" name="Freeform 32"/>
              <p:cNvSpPr>
                <a:spLocks/>
              </p:cNvSpPr>
              <p:nvPr/>
            </p:nvSpPr>
            <p:spPr bwMode="auto">
              <a:xfrm>
                <a:off x="4873225" y="2565401"/>
                <a:ext cx="225825" cy="226288"/>
              </a:xfrm>
              <a:custGeom>
                <a:avLst/>
                <a:gdLst>
                  <a:gd name="T0" fmla="*/ 224051 w 1655"/>
                  <a:gd name="T1" fmla="*/ 122089 h 1657"/>
                  <a:gd name="T2" fmla="*/ 217229 w 1655"/>
                  <a:gd name="T3" fmla="*/ 116900 h 1657"/>
                  <a:gd name="T4" fmla="*/ 202492 w 1655"/>
                  <a:gd name="T5" fmla="*/ 111574 h 1657"/>
                  <a:gd name="T6" fmla="*/ 199763 w 1655"/>
                  <a:gd name="T7" fmla="*/ 92045 h 1657"/>
                  <a:gd name="T8" fmla="*/ 212453 w 1655"/>
                  <a:gd name="T9" fmla="*/ 83031 h 1657"/>
                  <a:gd name="T10" fmla="*/ 217502 w 1655"/>
                  <a:gd name="T11" fmla="*/ 76203 h 1657"/>
                  <a:gd name="T12" fmla="*/ 216137 w 1655"/>
                  <a:gd name="T13" fmla="*/ 67736 h 1657"/>
                  <a:gd name="T14" fmla="*/ 203447 w 1655"/>
                  <a:gd name="T15" fmla="*/ 45613 h 1657"/>
                  <a:gd name="T16" fmla="*/ 188438 w 1655"/>
                  <a:gd name="T17" fmla="*/ 41652 h 1657"/>
                  <a:gd name="T18" fmla="*/ 174247 w 1655"/>
                  <a:gd name="T19" fmla="*/ 48481 h 1657"/>
                  <a:gd name="T20" fmla="*/ 158692 w 1655"/>
                  <a:gd name="T21" fmla="*/ 36736 h 1657"/>
                  <a:gd name="T22" fmla="*/ 161557 w 1655"/>
                  <a:gd name="T23" fmla="*/ 21441 h 1657"/>
                  <a:gd name="T24" fmla="*/ 153643 w 1655"/>
                  <a:gd name="T25" fmla="*/ 7921 h 1657"/>
                  <a:gd name="T26" fmla="*/ 129491 w 1655"/>
                  <a:gd name="T27" fmla="*/ 1366 h 1657"/>
                  <a:gd name="T28" fmla="*/ 115983 w 1655"/>
                  <a:gd name="T29" fmla="*/ 9013 h 1657"/>
                  <a:gd name="T30" fmla="*/ 110934 w 1655"/>
                  <a:gd name="T31" fmla="*/ 23762 h 1657"/>
                  <a:gd name="T32" fmla="*/ 91422 w 1655"/>
                  <a:gd name="T33" fmla="*/ 26357 h 1657"/>
                  <a:gd name="T34" fmla="*/ 82552 w 1655"/>
                  <a:gd name="T35" fmla="*/ 13793 h 1657"/>
                  <a:gd name="T36" fmla="*/ 67270 w 1655"/>
                  <a:gd name="T37" fmla="*/ 9833 h 1657"/>
                  <a:gd name="T38" fmla="*/ 45165 w 1655"/>
                  <a:gd name="T39" fmla="*/ 22397 h 1657"/>
                  <a:gd name="T40" fmla="*/ 40116 w 1655"/>
                  <a:gd name="T41" fmla="*/ 29225 h 1657"/>
                  <a:gd name="T42" fmla="*/ 41208 w 1655"/>
                  <a:gd name="T43" fmla="*/ 37419 h 1657"/>
                  <a:gd name="T44" fmla="*/ 48030 w 1655"/>
                  <a:gd name="T45" fmla="*/ 51758 h 1657"/>
                  <a:gd name="T46" fmla="*/ 36159 w 1655"/>
                  <a:gd name="T47" fmla="*/ 67326 h 1657"/>
                  <a:gd name="T48" fmla="*/ 20877 w 1655"/>
                  <a:gd name="T49" fmla="*/ 64322 h 1657"/>
                  <a:gd name="T50" fmla="*/ 7368 w 1655"/>
                  <a:gd name="T51" fmla="*/ 72243 h 1657"/>
                  <a:gd name="T52" fmla="*/ 819 w 1655"/>
                  <a:gd name="T53" fmla="*/ 97098 h 1657"/>
                  <a:gd name="T54" fmla="*/ 1910 w 1655"/>
                  <a:gd name="T55" fmla="*/ 105565 h 1657"/>
                  <a:gd name="T56" fmla="*/ 8460 w 1655"/>
                  <a:gd name="T57" fmla="*/ 110481 h 1657"/>
                  <a:gd name="T58" fmla="*/ 23197 w 1655"/>
                  <a:gd name="T59" fmla="*/ 115807 h 1657"/>
                  <a:gd name="T60" fmla="*/ 25926 w 1655"/>
                  <a:gd name="T61" fmla="*/ 135336 h 1657"/>
                  <a:gd name="T62" fmla="*/ 13236 w 1655"/>
                  <a:gd name="T63" fmla="*/ 144349 h 1657"/>
                  <a:gd name="T64" fmla="*/ 9279 w 1655"/>
                  <a:gd name="T65" fmla="*/ 159644 h 1657"/>
                  <a:gd name="T66" fmla="*/ 21968 w 1655"/>
                  <a:gd name="T67" fmla="*/ 181768 h 1657"/>
                  <a:gd name="T68" fmla="*/ 28791 w 1655"/>
                  <a:gd name="T69" fmla="*/ 186684 h 1657"/>
                  <a:gd name="T70" fmla="*/ 36978 w 1655"/>
                  <a:gd name="T71" fmla="*/ 185728 h 1657"/>
                  <a:gd name="T72" fmla="*/ 51169 w 1655"/>
                  <a:gd name="T73" fmla="*/ 178900 h 1657"/>
                  <a:gd name="T74" fmla="*/ 66724 w 1655"/>
                  <a:gd name="T75" fmla="*/ 190645 h 1657"/>
                  <a:gd name="T76" fmla="*/ 63586 w 1655"/>
                  <a:gd name="T77" fmla="*/ 205940 h 1657"/>
                  <a:gd name="T78" fmla="*/ 64541 w 1655"/>
                  <a:gd name="T79" fmla="*/ 214407 h 1657"/>
                  <a:gd name="T80" fmla="*/ 71500 w 1655"/>
                  <a:gd name="T81" fmla="*/ 219460 h 1657"/>
                  <a:gd name="T82" fmla="*/ 96197 w 1655"/>
                  <a:gd name="T83" fmla="*/ 226015 h 1657"/>
                  <a:gd name="T84" fmla="*/ 99063 w 1655"/>
                  <a:gd name="T85" fmla="*/ 226288 h 1657"/>
                  <a:gd name="T86" fmla="*/ 104657 w 1655"/>
                  <a:gd name="T87" fmla="*/ 225059 h 1657"/>
                  <a:gd name="T88" fmla="*/ 109706 w 1655"/>
                  <a:gd name="T89" fmla="*/ 218367 h 1657"/>
                  <a:gd name="T90" fmla="*/ 114891 w 1655"/>
                  <a:gd name="T91" fmla="*/ 203618 h 1657"/>
                  <a:gd name="T92" fmla="*/ 134403 w 1655"/>
                  <a:gd name="T93" fmla="*/ 201023 h 1657"/>
                  <a:gd name="T94" fmla="*/ 143409 w 1655"/>
                  <a:gd name="T95" fmla="*/ 213587 h 1657"/>
                  <a:gd name="T96" fmla="*/ 158692 w 1655"/>
                  <a:gd name="T97" fmla="*/ 217548 h 1657"/>
                  <a:gd name="T98" fmla="*/ 180796 w 1655"/>
                  <a:gd name="T99" fmla="*/ 204984 h 1657"/>
                  <a:gd name="T100" fmla="*/ 184754 w 1655"/>
                  <a:gd name="T101" fmla="*/ 189962 h 1657"/>
                  <a:gd name="T102" fmla="*/ 177931 w 1655"/>
                  <a:gd name="T103" fmla="*/ 175622 h 1657"/>
                  <a:gd name="T104" fmla="*/ 189802 w 1655"/>
                  <a:gd name="T105" fmla="*/ 160054 h 1657"/>
                  <a:gd name="T106" fmla="*/ 205085 w 1655"/>
                  <a:gd name="T107" fmla="*/ 163058 h 1657"/>
                  <a:gd name="T108" fmla="*/ 213544 w 1655"/>
                  <a:gd name="T109" fmla="*/ 161966 h 1657"/>
                  <a:gd name="T110" fmla="*/ 218457 w 1655"/>
                  <a:gd name="T111" fmla="*/ 155138 h 1657"/>
                  <a:gd name="T112" fmla="*/ 225143 w 1655"/>
                  <a:gd name="T113" fmla="*/ 130556 h 1657"/>
                  <a:gd name="T114" fmla="*/ 224051 w 1655"/>
                  <a:gd name="T115" fmla="*/ 122089 h 165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655" h="1657">
                    <a:moveTo>
                      <a:pt x="1642" y="894"/>
                    </a:moveTo>
                    <a:cubicBezTo>
                      <a:pt x="1630" y="875"/>
                      <a:pt x="1613" y="861"/>
                      <a:pt x="1592" y="856"/>
                    </a:cubicBezTo>
                    <a:cubicBezTo>
                      <a:pt x="1484" y="817"/>
                      <a:pt x="1484" y="817"/>
                      <a:pt x="1484" y="817"/>
                    </a:cubicBezTo>
                    <a:cubicBezTo>
                      <a:pt x="1484" y="765"/>
                      <a:pt x="1476" y="719"/>
                      <a:pt x="1464" y="674"/>
                    </a:cubicBezTo>
                    <a:cubicBezTo>
                      <a:pt x="1557" y="608"/>
                      <a:pt x="1557" y="608"/>
                      <a:pt x="1557" y="608"/>
                    </a:cubicBezTo>
                    <a:cubicBezTo>
                      <a:pt x="1576" y="597"/>
                      <a:pt x="1590" y="579"/>
                      <a:pt x="1594" y="558"/>
                    </a:cubicBezTo>
                    <a:cubicBezTo>
                      <a:pt x="1599" y="537"/>
                      <a:pt x="1596" y="516"/>
                      <a:pt x="1584" y="496"/>
                    </a:cubicBezTo>
                    <a:cubicBezTo>
                      <a:pt x="1491" y="334"/>
                      <a:pt x="1491" y="334"/>
                      <a:pt x="1491" y="334"/>
                    </a:cubicBezTo>
                    <a:cubicBezTo>
                      <a:pt x="1468" y="296"/>
                      <a:pt x="1418" y="282"/>
                      <a:pt x="1381" y="305"/>
                    </a:cubicBezTo>
                    <a:cubicBezTo>
                      <a:pt x="1277" y="355"/>
                      <a:pt x="1277" y="355"/>
                      <a:pt x="1277" y="355"/>
                    </a:cubicBezTo>
                    <a:cubicBezTo>
                      <a:pt x="1240" y="321"/>
                      <a:pt x="1202" y="292"/>
                      <a:pt x="1163" y="269"/>
                    </a:cubicBezTo>
                    <a:cubicBezTo>
                      <a:pt x="1184" y="157"/>
                      <a:pt x="1184" y="157"/>
                      <a:pt x="1184" y="157"/>
                    </a:cubicBezTo>
                    <a:cubicBezTo>
                      <a:pt x="1194" y="112"/>
                      <a:pt x="1169" y="68"/>
                      <a:pt x="1126" y="58"/>
                    </a:cubicBezTo>
                    <a:cubicBezTo>
                      <a:pt x="949" y="10"/>
                      <a:pt x="949" y="10"/>
                      <a:pt x="949" y="10"/>
                    </a:cubicBezTo>
                    <a:cubicBezTo>
                      <a:pt x="904" y="0"/>
                      <a:pt x="862" y="23"/>
                      <a:pt x="850" y="66"/>
                    </a:cubicBezTo>
                    <a:cubicBezTo>
                      <a:pt x="813" y="174"/>
                      <a:pt x="813" y="174"/>
                      <a:pt x="813" y="174"/>
                    </a:cubicBezTo>
                    <a:cubicBezTo>
                      <a:pt x="761" y="174"/>
                      <a:pt x="715" y="182"/>
                      <a:pt x="670" y="193"/>
                    </a:cubicBezTo>
                    <a:cubicBezTo>
                      <a:pt x="605" y="101"/>
                      <a:pt x="605" y="101"/>
                      <a:pt x="605" y="101"/>
                    </a:cubicBezTo>
                    <a:cubicBezTo>
                      <a:pt x="582" y="62"/>
                      <a:pt x="531" y="48"/>
                      <a:pt x="493" y="72"/>
                    </a:cubicBezTo>
                    <a:cubicBezTo>
                      <a:pt x="331" y="164"/>
                      <a:pt x="331" y="164"/>
                      <a:pt x="331" y="164"/>
                    </a:cubicBezTo>
                    <a:cubicBezTo>
                      <a:pt x="311" y="176"/>
                      <a:pt x="298" y="193"/>
                      <a:pt x="294" y="214"/>
                    </a:cubicBezTo>
                    <a:cubicBezTo>
                      <a:pt x="288" y="236"/>
                      <a:pt x="292" y="257"/>
                      <a:pt x="302" y="274"/>
                    </a:cubicBezTo>
                    <a:cubicBezTo>
                      <a:pt x="352" y="379"/>
                      <a:pt x="352" y="379"/>
                      <a:pt x="352" y="379"/>
                    </a:cubicBezTo>
                    <a:cubicBezTo>
                      <a:pt x="317" y="415"/>
                      <a:pt x="288" y="454"/>
                      <a:pt x="265" y="493"/>
                    </a:cubicBezTo>
                    <a:cubicBezTo>
                      <a:pt x="153" y="471"/>
                      <a:pt x="153" y="471"/>
                      <a:pt x="153" y="471"/>
                    </a:cubicBezTo>
                    <a:cubicBezTo>
                      <a:pt x="108" y="462"/>
                      <a:pt x="64" y="487"/>
                      <a:pt x="54" y="529"/>
                    </a:cubicBezTo>
                    <a:cubicBezTo>
                      <a:pt x="6" y="711"/>
                      <a:pt x="6" y="711"/>
                      <a:pt x="6" y="711"/>
                    </a:cubicBezTo>
                    <a:cubicBezTo>
                      <a:pt x="0" y="732"/>
                      <a:pt x="4" y="753"/>
                      <a:pt x="14" y="773"/>
                    </a:cubicBezTo>
                    <a:cubicBezTo>
                      <a:pt x="23" y="792"/>
                      <a:pt x="41" y="804"/>
                      <a:pt x="62" y="809"/>
                    </a:cubicBezTo>
                    <a:cubicBezTo>
                      <a:pt x="170" y="848"/>
                      <a:pt x="170" y="848"/>
                      <a:pt x="170" y="848"/>
                    </a:cubicBezTo>
                    <a:cubicBezTo>
                      <a:pt x="170" y="900"/>
                      <a:pt x="178" y="946"/>
                      <a:pt x="190" y="991"/>
                    </a:cubicBezTo>
                    <a:cubicBezTo>
                      <a:pt x="97" y="1057"/>
                      <a:pt x="97" y="1057"/>
                      <a:pt x="97" y="1057"/>
                    </a:cubicBezTo>
                    <a:cubicBezTo>
                      <a:pt x="58" y="1080"/>
                      <a:pt x="45" y="1130"/>
                      <a:pt x="68" y="1169"/>
                    </a:cubicBezTo>
                    <a:cubicBezTo>
                      <a:pt x="161" y="1331"/>
                      <a:pt x="161" y="1331"/>
                      <a:pt x="161" y="1331"/>
                    </a:cubicBezTo>
                    <a:cubicBezTo>
                      <a:pt x="172" y="1350"/>
                      <a:pt x="190" y="1364"/>
                      <a:pt x="211" y="1367"/>
                    </a:cubicBezTo>
                    <a:cubicBezTo>
                      <a:pt x="232" y="1373"/>
                      <a:pt x="253" y="1369"/>
                      <a:pt x="271" y="1360"/>
                    </a:cubicBezTo>
                    <a:cubicBezTo>
                      <a:pt x="375" y="1310"/>
                      <a:pt x="375" y="1310"/>
                      <a:pt x="375" y="1310"/>
                    </a:cubicBezTo>
                    <a:cubicBezTo>
                      <a:pt x="412" y="1344"/>
                      <a:pt x="450" y="1373"/>
                      <a:pt x="489" y="1396"/>
                    </a:cubicBezTo>
                    <a:cubicBezTo>
                      <a:pt x="466" y="1508"/>
                      <a:pt x="466" y="1508"/>
                      <a:pt x="466" y="1508"/>
                    </a:cubicBezTo>
                    <a:cubicBezTo>
                      <a:pt x="460" y="1530"/>
                      <a:pt x="464" y="1551"/>
                      <a:pt x="473" y="1570"/>
                    </a:cubicBezTo>
                    <a:cubicBezTo>
                      <a:pt x="485" y="1590"/>
                      <a:pt x="502" y="1603"/>
                      <a:pt x="524" y="1607"/>
                    </a:cubicBezTo>
                    <a:cubicBezTo>
                      <a:pt x="705" y="1655"/>
                      <a:pt x="705" y="1655"/>
                      <a:pt x="705" y="1655"/>
                    </a:cubicBezTo>
                    <a:cubicBezTo>
                      <a:pt x="713" y="1657"/>
                      <a:pt x="719" y="1657"/>
                      <a:pt x="726" y="1657"/>
                    </a:cubicBezTo>
                    <a:cubicBezTo>
                      <a:pt x="740" y="1657"/>
                      <a:pt x="755" y="1653"/>
                      <a:pt x="767" y="1648"/>
                    </a:cubicBezTo>
                    <a:cubicBezTo>
                      <a:pt x="786" y="1638"/>
                      <a:pt x="798" y="1621"/>
                      <a:pt x="804" y="1599"/>
                    </a:cubicBezTo>
                    <a:cubicBezTo>
                      <a:pt x="842" y="1491"/>
                      <a:pt x="842" y="1491"/>
                      <a:pt x="842" y="1491"/>
                    </a:cubicBezTo>
                    <a:cubicBezTo>
                      <a:pt x="895" y="1491"/>
                      <a:pt x="941" y="1483"/>
                      <a:pt x="985" y="1472"/>
                    </a:cubicBezTo>
                    <a:cubicBezTo>
                      <a:pt x="1051" y="1564"/>
                      <a:pt x="1051" y="1564"/>
                      <a:pt x="1051" y="1564"/>
                    </a:cubicBezTo>
                    <a:cubicBezTo>
                      <a:pt x="1074" y="1603"/>
                      <a:pt x="1124" y="1617"/>
                      <a:pt x="1163" y="1593"/>
                    </a:cubicBezTo>
                    <a:cubicBezTo>
                      <a:pt x="1325" y="1501"/>
                      <a:pt x="1325" y="1501"/>
                      <a:pt x="1325" y="1501"/>
                    </a:cubicBezTo>
                    <a:cubicBezTo>
                      <a:pt x="1364" y="1478"/>
                      <a:pt x="1377" y="1427"/>
                      <a:pt x="1354" y="1391"/>
                    </a:cubicBezTo>
                    <a:cubicBezTo>
                      <a:pt x="1304" y="1286"/>
                      <a:pt x="1304" y="1286"/>
                      <a:pt x="1304" y="1286"/>
                    </a:cubicBezTo>
                    <a:cubicBezTo>
                      <a:pt x="1339" y="1250"/>
                      <a:pt x="1368" y="1211"/>
                      <a:pt x="1391" y="1172"/>
                    </a:cubicBezTo>
                    <a:cubicBezTo>
                      <a:pt x="1503" y="1194"/>
                      <a:pt x="1503" y="1194"/>
                      <a:pt x="1503" y="1194"/>
                    </a:cubicBezTo>
                    <a:cubicBezTo>
                      <a:pt x="1524" y="1199"/>
                      <a:pt x="1545" y="1196"/>
                      <a:pt x="1565" y="1186"/>
                    </a:cubicBezTo>
                    <a:cubicBezTo>
                      <a:pt x="1584" y="1174"/>
                      <a:pt x="1598" y="1157"/>
                      <a:pt x="1601" y="1136"/>
                    </a:cubicBezTo>
                    <a:cubicBezTo>
                      <a:pt x="1650" y="956"/>
                      <a:pt x="1650" y="956"/>
                      <a:pt x="1650" y="956"/>
                    </a:cubicBezTo>
                    <a:cubicBezTo>
                      <a:pt x="1655" y="935"/>
                      <a:pt x="1654" y="912"/>
                      <a:pt x="1642" y="8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3" name="Group 4"/>
              <p:cNvGrpSpPr>
                <a:grpSpLocks noChangeAspect="1"/>
              </p:cNvGrpSpPr>
              <p:nvPr/>
            </p:nvGrpSpPr>
            <p:grpSpPr bwMode="auto">
              <a:xfrm rot="19968482">
                <a:off x="4609488" y="2461191"/>
                <a:ext cx="315272" cy="342460"/>
                <a:chOff x="3057" y="1398"/>
                <a:chExt cx="1090" cy="1184"/>
              </a:xfrm>
              <a:solidFill>
                <a:srgbClr val="FFFFFF"/>
              </a:solidFill>
            </p:grpSpPr>
            <p:sp>
              <p:nvSpPr>
                <p:cNvPr id="55" name="Oval 5"/>
                <p:cNvSpPr>
                  <a:spLocks noChangeArrowheads="1"/>
                </p:cNvSpPr>
                <p:nvPr/>
              </p:nvSpPr>
              <p:spPr bwMode="auto">
                <a:xfrm>
                  <a:off x="3059" y="1398"/>
                  <a:ext cx="1088" cy="234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" name="Freeform 6"/>
                <p:cNvSpPr>
                  <a:spLocks/>
                </p:cNvSpPr>
                <p:nvPr/>
              </p:nvSpPr>
              <p:spPr bwMode="auto">
                <a:xfrm>
                  <a:off x="3057" y="1564"/>
                  <a:ext cx="1090" cy="418"/>
                </a:xfrm>
                <a:custGeom>
                  <a:avLst/>
                  <a:gdLst>
                    <a:gd name="T0" fmla="*/ 0 w 616"/>
                    <a:gd name="T1" fmla="*/ 0 h 236"/>
                    <a:gd name="T2" fmla="*/ 0 w 616"/>
                    <a:gd name="T3" fmla="*/ 148 h 236"/>
                    <a:gd name="T4" fmla="*/ 616 w 616"/>
                    <a:gd name="T5" fmla="*/ 148 h 236"/>
                    <a:gd name="T6" fmla="*/ 616 w 616"/>
                    <a:gd name="T7" fmla="*/ 0 h 236"/>
                    <a:gd name="T8" fmla="*/ 0 w 616"/>
                    <a:gd name="T9" fmla="*/ 0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6" h="236">
                      <a:moveTo>
                        <a:pt x="0" y="0"/>
                      </a:move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0" y="232"/>
                        <a:pt x="616" y="236"/>
                        <a:pt x="616" y="148"/>
                      </a:cubicBezTo>
                      <a:cubicBezTo>
                        <a:pt x="616" y="0"/>
                        <a:pt x="616" y="0"/>
                        <a:pt x="616" y="0"/>
                      </a:cubicBezTo>
                      <a:cubicBezTo>
                        <a:pt x="616" y="88"/>
                        <a:pt x="0" y="8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" name="Freeform 7"/>
                <p:cNvSpPr>
                  <a:spLocks/>
                </p:cNvSpPr>
                <p:nvPr/>
              </p:nvSpPr>
              <p:spPr bwMode="auto">
                <a:xfrm>
                  <a:off x="3057" y="1880"/>
                  <a:ext cx="1090" cy="391"/>
                </a:xfrm>
                <a:custGeom>
                  <a:avLst/>
                  <a:gdLst>
                    <a:gd name="T0" fmla="*/ 616 w 616"/>
                    <a:gd name="T1" fmla="*/ 86 h 221"/>
                    <a:gd name="T2" fmla="*/ 616 w 616"/>
                    <a:gd name="T3" fmla="*/ 0 h 221"/>
                    <a:gd name="T4" fmla="*/ 0 w 616"/>
                    <a:gd name="T5" fmla="*/ 0 h 221"/>
                    <a:gd name="T6" fmla="*/ 0 w 616"/>
                    <a:gd name="T7" fmla="*/ 148 h 221"/>
                    <a:gd name="T8" fmla="*/ 411 w 616"/>
                    <a:gd name="T9" fmla="*/ 210 h 221"/>
                    <a:gd name="T10" fmla="*/ 616 w 616"/>
                    <a:gd name="T11" fmla="*/ 86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6" h="221">
                      <a:moveTo>
                        <a:pt x="616" y="86"/>
                      </a:moveTo>
                      <a:cubicBezTo>
                        <a:pt x="616" y="0"/>
                        <a:pt x="616" y="0"/>
                        <a:pt x="616" y="0"/>
                      </a:cubicBezTo>
                      <a:cubicBezTo>
                        <a:pt x="616" y="88"/>
                        <a:pt x="0" y="85"/>
                        <a:pt x="0" y="0"/>
                      </a:cubicBez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0" y="200"/>
                        <a:pt x="232" y="221"/>
                        <a:pt x="411" y="210"/>
                      </a:cubicBezTo>
                      <a:cubicBezTo>
                        <a:pt x="453" y="139"/>
                        <a:pt x="529" y="91"/>
                        <a:pt x="616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8" name="Freeform 8"/>
                <p:cNvSpPr>
                  <a:spLocks/>
                </p:cNvSpPr>
                <p:nvPr/>
              </p:nvSpPr>
              <p:spPr bwMode="auto">
                <a:xfrm>
                  <a:off x="3057" y="2195"/>
                  <a:ext cx="706" cy="387"/>
                </a:xfrm>
                <a:custGeom>
                  <a:avLst/>
                  <a:gdLst>
                    <a:gd name="T0" fmla="*/ 380 w 399"/>
                    <a:gd name="T1" fmla="*/ 160 h 219"/>
                    <a:gd name="T2" fmla="*/ 399 w 399"/>
                    <a:gd name="T3" fmla="*/ 62 h 219"/>
                    <a:gd name="T4" fmla="*/ 0 w 399"/>
                    <a:gd name="T5" fmla="*/ 0 h 219"/>
                    <a:gd name="T6" fmla="*/ 0 w 399"/>
                    <a:gd name="T7" fmla="*/ 148 h 219"/>
                    <a:gd name="T8" fmla="*/ 385 w 399"/>
                    <a:gd name="T9" fmla="*/ 211 h 219"/>
                    <a:gd name="T10" fmla="*/ 380 w 399"/>
                    <a:gd name="T11" fmla="*/ 16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99" h="219">
                      <a:moveTo>
                        <a:pt x="380" y="160"/>
                      </a:moveTo>
                      <a:cubicBezTo>
                        <a:pt x="380" y="126"/>
                        <a:pt x="387" y="93"/>
                        <a:pt x="399" y="62"/>
                      </a:cubicBezTo>
                      <a:cubicBezTo>
                        <a:pt x="222" y="72"/>
                        <a:pt x="0" y="51"/>
                        <a:pt x="0" y="0"/>
                      </a:cubicBez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0" y="198"/>
                        <a:pt x="210" y="219"/>
                        <a:pt x="385" y="211"/>
                      </a:cubicBezTo>
                      <a:cubicBezTo>
                        <a:pt x="381" y="195"/>
                        <a:pt x="380" y="178"/>
                        <a:pt x="380" y="1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54" name="Oval 53"/>
              <p:cNvSpPr/>
              <p:nvPr/>
            </p:nvSpPr>
            <p:spPr>
              <a:xfrm>
                <a:off x="4811330" y="2329452"/>
                <a:ext cx="345856" cy="699722"/>
              </a:xfrm>
              <a:prstGeom prst="ellipse">
                <a:avLst/>
              </a:prstGeom>
              <a:solidFill>
                <a:srgbClr val="005E89"/>
              </a:solidFill>
            </p:spPr>
            <p:txBody>
              <a:bodyPr wrap="none" anchor="ctr">
                <a:spAutoFit/>
              </a:bodyPr>
              <a:lstStyle/>
              <a:p>
                <a:pPr algn="ctr"/>
                <a:endParaRPr lang="en-US" altLang="en-US">
                  <a:solidFill>
                    <a:srgbClr val="FFFFFF"/>
                  </a:solidFill>
                  <a:ea typeface="Arial" charset="0"/>
                  <a:cs typeface="Arial" charset="0"/>
                  <a:sym typeface="Arial" charset="0"/>
                </a:endParaRPr>
              </a:p>
            </p:txBody>
          </p:sp>
        </p:grpSp>
      </p:grpSp>
      <p:cxnSp>
        <p:nvCxnSpPr>
          <p:cNvPr id="59" name="Straight Connector 58"/>
          <p:cNvCxnSpPr/>
          <p:nvPr/>
        </p:nvCxnSpPr>
        <p:spPr>
          <a:xfrm>
            <a:off x="871538" y="6537325"/>
            <a:ext cx="8297862" cy="0"/>
          </a:xfrm>
          <a:prstGeom prst="line">
            <a:avLst/>
          </a:prstGeom>
          <a:ln w="19050" cap="rnd">
            <a:solidFill>
              <a:schemeClr val="accent5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>
            <a:grpSpLocks/>
          </p:cNvGrpSpPr>
          <p:nvPr/>
        </p:nvGrpSpPr>
        <p:grpSpPr bwMode="auto">
          <a:xfrm>
            <a:off x="2330450" y="3997325"/>
            <a:ext cx="5353050" cy="2541588"/>
            <a:chOff x="2330271" y="3321935"/>
            <a:chExt cx="5352906" cy="2541377"/>
          </a:xfrm>
        </p:grpSpPr>
        <p:sp>
          <p:nvSpPr>
            <p:cNvPr id="44065" name="Freeform 19"/>
            <p:cNvSpPr>
              <a:spLocks/>
            </p:cNvSpPr>
            <p:nvPr/>
          </p:nvSpPr>
          <p:spPr bwMode="auto">
            <a:xfrm>
              <a:off x="2478249" y="3321935"/>
              <a:ext cx="5113229" cy="2541377"/>
            </a:xfrm>
            <a:custGeom>
              <a:avLst/>
              <a:gdLst>
                <a:gd name="T0" fmla="*/ 5113229 w 1203"/>
                <a:gd name="T1" fmla="*/ 2541377 h 607"/>
                <a:gd name="T2" fmla="*/ 2562990 w 1203"/>
                <a:gd name="T3" fmla="*/ 4187 h 607"/>
                <a:gd name="T4" fmla="*/ 0 w 1203"/>
                <a:gd name="T5" fmla="*/ 2541377 h 607"/>
                <a:gd name="T6" fmla="*/ 5113229 w 1203"/>
                <a:gd name="T7" fmla="*/ 2541377 h 60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03" h="607">
                  <a:moveTo>
                    <a:pt x="1203" y="607"/>
                  </a:moveTo>
                  <a:cubicBezTo>
                    <a:pt x="1198" y="271"/>
                    <a:pt x="931" y="2"/>
                    <a:pt x="603" y="1"/>
                  </a:cubicBezTo>
                  <a:cubicBezTo>
                    <a:pt x="274" y="0"/>
                    <a:pt x="5" y="271"/>
                    <a:pt x="0" y="607"/>
                  </a:cubicBezTo>
                  <a:lnTo>
                    <a:pt x="1203" y="607"/>
                  </a:lnTo>
                  <a:close/>
                </a:path>
              </a:pathLst>
            </a:custGeom>
            <a:solidFill>
              <a:srgbClr val="2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66" name="TextBox 61"/>
            <p:cNvSpPr txBox="1">
              <a:spLocks noChangeArrowheads="1"/>
            </p:cNvSpPr>
            <p:nvPr/>
          </p:nvSpPr>
          <p:spPr bwMode="auto">
            <a:xfrm>
              <a:off x="2330271" y="3865026"/>
              <a:ext cx="535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en-US">
                  <a:solidFill>
                    <a:srgbClr val="FFFFFF"/>
                  </a:solidFill>
                  <a:ea typeface="Meiryo Regular" charset="-128"/>
                  <a:cs typeface="Meiryo Regular" charset="-128"/>
                </a:rPr>
                <a:t>Centralized storage</a:t>
              </a:r>
            </a:p>
          </p:txBody>
        </p:sp>
        <p:grpSp>
          <p:nvGrpSpPr>
            <p:cNvPr id="44067" name="Group 62"/>
            <p:cNvGrpSpPr>
              <a:grpSpLocks/>
            </p:cNvGrpSpPr>
            <p:nvPr/>
          </p:nvGrpSpPr>
          <p:grpSpPr bwMode="auto">
            <a:xfrm>
              <a:off x="6056224" y="4693432"/>
              <a:ext cx="1137319" cy="556745"/>
              <a:chOff x="9450421" y="3888518"/>
              <a:chExt cx="1418313" cy="704490"/>
            </a:xfrm>
          </p:grpSpPr>
          <p:grpSp>
            <p:nvGrpSpPr>
              <p:cNvPr id="44126" name="Group 133"/>
              <p:cNvGrpSpPr>
                <a:grpSpLocks/>
              </p:cNvGrpSpPr>
              <p:nvPr/>
            </p:nvGrpSpPr>
            <p:grpSpPr bwMode="auto">
              <a:xfrm>
                <a:off x="9629957" y="4127679"/>
                <a:ext cx="1238777" cy="225536"/>
                <a:chOff x="7873017" y="1354939"/>
                <a:chExt cx="4656205" cy="847725"/>
              </a:xfrm>
            </p:grpSpPr>
            <p:sp>
              <p:nvSpPr>
                <p:cNvPr id="44133" name="Freeform 16"/>
                <p:cNvSpPr>
                  <a:spLocks/>
                </p:cNvSpPr>
                <p:nvPr/>
              </p:nvSpPr>
              <p:spPr bwMode="auto">
                <a:xfrm>
                  <a:off x="7873017" y="1354939"/>
                  <a:ext cx="439740" cy="847725"/>
                </a:xfrm>
                <a:custGeom>
                  <a:avLst/>
                  <a:gdLst>
                    <a:gd name="T0" fmla="*/ 5674 w 155"/>
                    <a:gd name="T1" fmla="*/ 432340 h 300"/>
                    <a:gd name="T2" fmla="*/ 419881 w 155"/>
                    <a:gd name="T3" fmla="*/ 844899 h 300"/>
                    <a:gd name="T4" fmla="*/ 436903 w 155"/>
                    <a:gd name="T5" fmla="*/ 844899 h 300"/>
                    <a:gd name="T6" fmla="*/ 436903 w 155"/>
                    <a:gd name="T7" fmla="*/ 827945 h 300"/>
                    <a:gd name="T8" fmla="*/ 28370 w 155"/>
                    <a:gd name="T9" fmla="*/ 423863 h 300"/>
                    <a:gd name="T10" fmla="*/ 436903 w 155"/>
                    <a:gd name="T11" fmla="*/ 19780 h 300"/>
                    <a:gd name="T12" fmla="*/ 436903 w 155"/>
                    <a:gd name="T13" fmla="*/ 2826 h 300"/>
                    <a:gd name="T14" fmla="*/ 428392 w 155"/>
                    <a:gd name="T15" fmla="*/ 0 h 300"/>
                    <a:gd name="T16" fmla="*/ 419881 w 155"/>
                    <a:gd name="T17" fmla="*/ 2826 h 300"/>
                    <a:gd name="T18" fmla="*/ 5674 w 155"/>
                    <a:gd name="T19" fmla="*/ 415385 h 300"/>
                    <a:gd name="T20" fmla="*/ 5674 w 155"/>
                    <a:gd name="T21" fmla="*/ 432340 h 3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5" h="300">
                      <a:moveTo>
                        <a:pt x="2" y="153"/>
                      </a:moveTo>
                      <a:cubicBezTo>
                        <a:pt x="148" y="299"/>
                        <a:pt x="148" y="299"/>
                        <a:pt x="148" y="299"/>
                      </a:cubicBezTo>
                      <a:cubicBezTo>
                        <a:pt x="150" y="300"/>
                        <a:pt x="152" y="300"/>
                        <a:pt x="154" y="299"/>
                      </a:cubicBezTo>
                      <a:cubicBezTo>
                        <a:pt x="155" y="297"/>
                        <a:pt x="155" y="295"/>
                        <a:pt x="154" y="293"/>
                      </a:cubicBezTo>
                      <a:cubicBezTo>
                        <a:pt x="10" y="150"/>
                        <a:pt x="10" y="150"/>
                        <a:pt x="10" y="150"/>
                      </a:cubicBezTo>
                      <a:cubicBezTo>
                        <a:pt x="154" y="7"/>
                        <a:pt x="154" y="7"/>
                        <a:pt x="154" y="7"/>
                      </a:cubicBezTo>
                      <a:cubicBezTo>
                        <a:pt x="155" y="5"/>
                        <a:pt x="155" y="3"/>
                        <a:pt x="154" y="1"/>
                      </a:cubicBezTo>
                      <a:cubicBezTo>
                        <a:pt x="153" y="0"/>
                        <a:pt x="152" y="0"/>
                        <a:pt x="151" y="0"/>
                      </a:cubicBezTo>
                      <a:cubicBezTo>
                        <a:pt x="150" y="0"/>
                        <a:pt x="149" y="0"/>
                        <a:pt x="148" y="1"/>
                      </a:cubicBezTo>
                      <a:cubicBezTo>
                        <a:pt x="2" y="147"/>
                        <a:pt x="2" y="147"/>
                        <a:pt x="2" y="147"/>
                      </a:cubicBezTo>
                      <a:cubicBezTo>
                        <a:pt x="0" y="149"/>
                        <a:pt x="0" y="151"/>
                        <a:pt x="2" y="1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8575" cap="rnd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8090219" y="1784713"/>
                  <a:ext cx="4442270" cy="0"/>
                </a:xfrm>
                <a:prstGeom prst="line">
                  <a:avLst/>
                </a:prstGeom>
                <a:ln w="28575" cap="rnd">
                  <a:solidFill>
                    <a:schemeClr val="bg1"/>
                  </a:solidFill>
                  <a:prstDash val="lgDash"/>
                  <a:round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127" name="Group 134"/>
              <p:cNvGrpSpPr>
                <a:grpSpLocks/>
              </p:cNvGrpSpPr>
              <p:nvPr/>
            </p:nvGrpSpPr>
            <p:grpSpPr bwMode="auto">
              <a:xfrm rot="10800000">
                <a:off x="9450421" y="3888518"/>
                <a:ext cx="1153158" cy="225536"/>
                <a:chOff x="7873032" y="1407728"/>
                <a:chExt cx="4334386" cy="847727"/>
              </a:xfrm>
            </p:grpSpPr>
            <p:sp>
              <p:nvSpPr>
                <p:cNvPr id="44131" name="Freeform 16"/>
                <p:cNvSpPr>
                  <a:spLocks/>
                </p:cNvSpPr>
                <p:nvPr/>
              </p:nvSpPr>
              <p:spPr bwMode="auto">
                <a:xfrm>
                  <a:off x="7873032" y="1407728"/>
                  <a:ext cx="439739" cy="847727"/>
                </a:xfrm>
                <a:custGeom>
                  <a:avLst/>
                  <a:gdLst>
                    <a:gd name="T0" fmla="*/ 5674 w 155"/>
                    <a:gd name="T1" fmla="*/ 432341 h 300"/>
                    <a:gd name="T2" fmla="*/ 419880 w 155"/>
                    <a:gd name="T3" fmla="*/ 844901 h 300"/>
                    <a:gd name="T4" fmla="*/ 436902 w 155"/>
                    <a:gd name="T5" fmla="*/ 844901 h 300"/>
                    <a:gd name="T6" fmla="*/ 436902 w 155"/>
                    <a:gd name="T7" fmla="*/ 827947 h 300"/>
                    <a:gd name="T8" fmla="*/ 28370 w 155"/>
                    <a:gd name="T9" fmla="*/ 423864 h 300"/>
                    <a:gd name="T10" fmla="*/ 436902 w 155"/>
                    <a:gd name="T11" fmla="*/ 19780 h 300"/>
                    <a:gd name="T12" fmla="*/ 436902 w 155"/>
                    <a:gd name="T13" fmla="*/ 2826 h 300"/>
                    <a:gd name="T14" fmla="*/ 428391 w 155"/>
                    <a:gd name="T15" fmla="*/ 0 h 300"/>
                    <a:gd name="T16" fmla="*/ 419880 w 155"/>
                    <a:gd name="T17" fmla="*/ 2826 h 300"/>
                    <a:gd name="T18" fmla="*/ 5674 w 155"/>
                    <a:gd name="T19" fmla="*/ 415386 h 300"/>
                    <a:gd name="T20" fmla="*/ 5674 w 155"/>
                    <a:gd name="T21" fmla="*/ 432341 h 3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5" h="300">
                      <a:moveTo>
                        <a:pt x="2" y="153"/>
                      </a:moveTo>
                      <a:cubicBezTo>
                        <a:pt x="148" y="299"/>
                        <a:pt x="148" y="299"/>
                        <a:pt x="148" y="299"/>
                      </a:cubicBezTo>
                      <a:cubicBezTo>
                        <a:pt x="150" y="300"/>
                        <a:pt x="152" y="300"/>
                        <a:pt x="154" y="299"/>
                      </a:cubicBezTo>
                      <a:cubicBezTo>
                        <a:pt x="155" y="297"/>
                        <a:pt x="155" y="295"/>
                        <a:pt x="154" y="293"/>
                      </a:cubicBezTo>
                      <a:cubicBezTo>
                        <a:pt x="10" y="150"/>
                        <a:pt x="10" y="150"/>
                        <a:pt x="10" y="150"/>
                      </a:cubicBezTo>
                      <a:cubicBezTo>
                        <a:pt x="154" y="7"/>
                        <a:pt x="154" y="7"/>
                        <a:pt x="154" y="7"/>
                      </a:cubicBezTo>
                      <a:cubicBezTo>
                        <a:pt x="155" y="5"/>
                        <a:pt x="155" y="3"/>
                        <a:pt x="154" y="1"/>
                      </a:cubicBezTo>
                      <a:cubicBezTo>
                        <a:pt x="153" y="0"/>
                        <a:pt x="152" y="0"/>
                        <a:pt x="151" y="0"/>
                      </a:cubicBezTo>
                      <a:cubicBezTo>
                        <a:pt x="150" y="0"/>
                        <a:pt x="149" y="0"/>
                        <a:pt x="148" y="1"/>
                      </a:cubicBezTo>
                      <a:cubicBezTo>
                        <a:pt x="2" y="147"/>
                        <a:pt x="2" y="147"/>
                        <a:pt x="2" y="147"/>
                      </a:cubicBezTo>
                      <a:cubicBezTo>
                        <a:pt x="0" y="149"/>
                        <a:pt x="0" y="151"/>
                        <a:pt x="2" y="1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8575" cap="rnd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cxnSp>
              <p:nvCxnSpPr>
                <p:cNvPr id="140" name="Straight Connector 139"/>
                <p:cNvCxnSpPr/>
                <p:nvPr/>
              </p:nvCxnSpPr>
              <p:spPr>
                <a:xfrm rot="10800000" flipH="1">
                  <a:off x="8071119" y="1870465"/>
                  <a:ext cx="4144633" cy="0"/>
                </a:xfrm>
                <a:prstGeom prst="line">
                  <a:avLst/>
                </a:prstGeom>
                <a:ln w="28575" cap="rnd">
                  <a:solidFill>
                    <a:schemeClr val="bg1"/>
                  </a:solidFill>
                  <a:prstDash val="lgDash"/>
                  <a:round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128" name="Group 135"/>
              <p:cNvGrpSpPr>
                <a:grpSpLocks/>
              </p:cNvGrpSpPr>
              <p:nvPr/>
            </p:nvGrpSpPr>
            <p:grpSpPr bwMode="auto">
              <a:xfrm rot="10800000">
                <a:off x="9544059" y="4367472"/>
                <a:ext cx="883349" cy="225536"/>
                <a:chOff x="7582698" y="985423"/>
                <a:chExt cx="3320252" cy="847725"/>
              </a:xfrm>
            </p:grpSpPr>
            <p:sp>
              <p:nvSpPr>
                <p:cNvPr id="44129" name="Freeform 16"/>
                <p:cNvSpPr>
                  <a:spLocks/>
                </p:cNvSpPr>
                <p:nvPr/>
              </p:nvSpPr>
              <p:spPr bwMode="auto">
                <a:xfrm>
                  <a:off x="7582698" y="985423"/>
                  <a:ext cx="439739" cy="847725"/>
                </a:xfrm>
                <a:custGeom>
                  <a:avLst/>
                  <a:gdLst>
                    <a:gd name="T0" fmla="*/ 5674 w 155"/>
                    <a:gd name="T1" fmla="*/ 432340 h 300"/>
                    <a:gd name="T2" fmla="*/ 419880 w 155"/>
                    <a:gd name="T3" fmla="*/ 844899 h 300"/>
                    <a:gd name="T4" fmla="*/ 436902 w 155"/>
                    <a:gd name="T5" fmla="*/ 844899 h 300"/>
                    <a:gd name="T6" fmla="*/ 436902 w 155"/>
                    <a:gd name="T7" fmla="*/ 827945 h 300"/>
                    <a:gd name="T8" fmla="*/ 28370 w 155"/>
                    <a:gd name="T9" fmla="*/ 423863 h 300"/>
                    <a:gd name="T10" fmla="*/ 436902 w 155"/>
                    <a:gd name="T11" fmla="*/ 19780 h 300"/>
                    <a:gd name="T12" fmla="*/ 436902 w 155"/>
                    <a:gd name="T13" fmla="*/ 2826 h 300"/>
                    <a:gd name="T14" fmla="*/ 428391 w 155"/>
                    <a:gd name="T15" fmla="*/ 0 h 300"/>
                    <a:gd name="T16" fmla="*/ 419880 w 155"/>
                    <a:gd name="T17" fmla="*/ 2826 h 300"/>
                    <a:gd name="T18" fmla="*/ 5674 w 155"/>
                    <a:gd name="T19" fmla="*/ 415385 h 300"/>
                    <a:gd name="T20" fmla="*/ 5674 w 155"/>
                    <a:gd name="T21" fmla="*/ 432340 h 3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5" h="300">
                      <a:moveTo>
                        <a:pt x="2" y="153"/>
                      </a:moveTo>
                      <a:cubicBezTo>
                        <a:pt x="148" y="299"/>
                        <a:pt x="148" y="299"/>
                        <a:pt x="148" y="299"/>
                      </a:cubicBezTo>
                      <a:cubicBezTo>
                        <a:pt x="150" y="300"/>
                        <a:pt x="152" y="300"/>
                        <a:pt x="154" y="299"/>
                      </a:cubicBezTo>
                      <a:cubicBezTo>
                        <a:pt x="155" y="297"/>
                        <a:pt x="155" y="295"/>
                        <a:pt x="154" y="293"/>
                      </a:cubicBezTo>
                      <a:cubicBezTo>
                        <a:pt x="10" y="150"/>
                        <a:pt x="10" y="150"/>
                        <a:pt x="10" y="150"/>
                      </a:cubicBezTo>
                      <a:cubicBezTo>
                        <a:pt x="154" y="7"/>
                        <a:pt x="154" y="7"/>
                        <a:pt x="154" y="7"/>
                      </a:cubicBezTo>
                      <a:cubicBezTo>
                        <a:pt x="155" y="5"/>
                        <a:pt x="155" y="3"/>
                        <a:pt x="154" y="1"/>
                      </a:cubicBezTo>
                      <a:cubicBezTo>
                        <a:pt x="153" y="0"/>
                        <a:pt x="152" y="0"/>
                        <a:pt x="151" y="0"/>
                      </a:cubicBezTo>
                      <a:cubicBezTo>
                        <a:pt x="150" y="0"/>
                        <a:pt x="149" y="0"/>
                        <a:pt x="148" y="1"/>
                      </a:cubicBezTo>
                      <a:cubicBezTo>
                        <a:pt x="2" y="147"/>
                        <a:pt x="2" y="147"/>
                        <a:pt x="2" y="147"/>
                      </a:cubicBezTo>
                      <a:cubicBezTo>
                        <a:pt x="0" y="149"/>
                        <a:pt x="0" y="151"/>
                        <a:pt x="2" y="1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8575" cap="rnd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cxnSp>
              <p:nvCxnSpPr>
                <p:cNvPr id="138" name="Straight Connector 137"/>
                <p:cNvCxnSpPr/>
                <p:nvPr/>
              </p:nvCxnSpPr>
              <p:spPr>
                <a:xfrm rot="10800000" flipH="1">
                  <a:off x="7765983" y="1413808"/>
                  <a:ext cx="3140094" cy="0"/>
                </a:xfrm>
                <a:prstGeom prst="line">
                  <a:avLst/>
                </a:prstGeom>
                <a:ln w="28575" cap="rnd">
                  <a:solidFill>
                    <a:schemeClr val="bg1"/>
                  </a:solidFill>
                  <a:prstDash val="solid"/>
                  <a:round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068" name="Group 63"/>
            <p:cNvGrpSpPr>
              <a:grpSpLocks/>
            </p:cNvGrpSpPr>
            <p:nvPr/>
          </p:nvGrpSpPr>
          <p:grpSpPr bwMode="auto">
            <a:xfrm>
              <a:off x="2897616" y="4693432"/>
              <a:ext cx="1137319" cy="556745"/>
              <a:chOff x="9450421" y="3888518"/>
              <a:chExt cx="1418313" cy="704490"/>
            </a:xfrm>
          </p:grpSpPr>
          <p:grpSp>
            <p:nvGrpSpPr>
              <p:cNvPr id="44117" name="Group 124"/>
              <p:cNvGrpSpPr>
                <a:grpSpLocks/>
              </p:cNvGrpSpPr>
              <p:nvPr/>
            </p:nvGrpSpPr>
            <p:grpSpPr bwMode="auto">
              <a:xfrm>
                <a:off x="9629957" y="4127679"/>
                <a:ext cx="1238777" cy="225536"/>
                <a:chOff x="7873017" y="1354939"/>
                <a:chExt cx="4656205" cy="847725"/>
              </a:xfrm>
            </p:grpSpPr>
            <p:sp>
              <p:nvSpPr>
                <p:cNvPr id="44124" name="Freeform 16"/>
                <p:cNvSpPr>
                  <a:spLocks/>
                </p:cNvSpPr>
                <p:nvPr/>
              </p:nvSpPr>
              <p:spPr bwMode="auto">
                <a:xfrm>
                  <a:off x="7873017" y="1354939"/>
                  <a:ext cx="439740" cy="847725"/>
                </a:xfrm>
                <a:custGeom>
                  <a:avLst/>
                  <a:gdLst>
                    <a:gd name="T0" fmla="*/ 5674 w 155"/>
                    <a:gd name="T1" fmla="*/ 432340 h 300"/>
                    <a:gd name="T2" fmla="*/ 419881 w 155"/>
                    <a:gd name="T3" fmla="*/ 844899 h 300"/>
                    <a:gd name="T4" fmla="*/ 436903 w 155"/>
                    <a:gd name="T5" fmla="*/ 844899 h 300"/>
                    <a:gd name="T6" fmla="*/ 436903 w 155"/>
                    <a:gd name="T7" fmla="*/ 827945 h 300"/>
                    <a:gd name="T8" fmla="*/ 28370 w 155"/>
                    <a:gd name="T9" fmla="*/ 423863 h 300"/>
                    <a:gd name="T10" fmla="*/ 436903 w 155"/>
                    <a:gd name="T11" fmla="*/ 19780 h 300"/>
                    <a:gd name="T12" fmla="*/ 436903 w 155"/>
                    <a:gd name="T13" fmla="*/ 2826 h 300"/>
                    <a:gd name="T14" fmla="*/ 428392 w 155"/>
                    <a:gd name="T15" fmla="*/ 0 h 300"/>
                    <a:gd name="T16" fmla="*/ 419881 w 155"/>
                    <a:gd name="T17" fmla="*/ 2826 h 300"/>
                    <a:gd name="T18" fmla="*/ 5674 w 155"/>
                    <a:gd name="T19" fmla="*/ 415385 h 300"/>
                    <a:gd name="T20" fmla="*/ 5674 w 155"/>
                    <a:gd name="T21" fmla="*/ 432340 h 3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5" h="300">
                      <a:moveTo>
                        <a:pt x="2" y="153"/>
                      </a:moveTo>
                      <a:cubicBezTo>
                        <a:pt x="148" y="299"/>
                        <a:pt x="148" y="299"/>
                        <a:pt x="148" y="299"/>
                      </a:cubicBezTo>
                      <a:cubicBezTo>
                        <a:pt x="150" y="300"/>
                        <a:pt x="152" y="300"/>
                        <a:pt x="154" y="299"/>
                      </a:cubicBezTo>
                      <a:cubicBezTo>
                        <a:pt x="155" y="297"/>
                        <a:pt x="155" y="295"/>
                        <a:pt x="154" y="293"/>
                      </a:cubicBezTo>
                      <a:cubicBezTo>
                        <a:pt x="10" y="150"/>
                        <a:pt x="10" y="150"/>
                        <a:pt x="10" y="150"/>
                      </a:cubicBezTo>
                      <a:cubicBezTo>
                        <a:pt x="154" y="7"/>
                        <a:pt x="154" y="7"/>
                        <a:pt x="154" y="7"/>
                      </a:cubicBezTo>
                      <a:cubicBezTo>
                        <a:pt x="155" y="5"/>
                        <a:pt x="155" y="3"/>
                        <a:pt x="154" y="1"/>
                      </a:cubicBezTo>
                      <a:cubicBezTo>
                        <a:pt x="153" y="0"/>
                        <a:pt x="152" y="0"/>
                        <a:pt x="151" y="0"/>
                      </a:cubicBezTo>
                      <a:cubicBezTo>
                        <a:pt x="150" y="0"/>
                        <a:pt x="149" y="0"/>
                        <a:pt x="148" y="1"/>
                      </a:cubicBezTo>
                      <a:cubicBezTo>
                        <a:pt x="2" y="147"/>
                        <a:pt x="2" y="147"/>
                        <a:pt x="2" y="147"/>
                      </a:cubicBezTo>
                      <a:cubicBezTo>
                        <a:pt x="0" y="149"/>
                        <a:pt x="0" y="151"/>
                        <a:pt x="2" y="1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8575" cap="rnd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8088194" y="1784713"/>
                  <a:ext cx="4442270" cy="0"/>
                </a:xfrm>
                <a:prstGeom prst="line">
                  <a:avLst/>
                </a:prstGeom>
                <a:ln w="28575" cap="rnd">
                  <a:solidFill>
                    <a:schemeClr val="bg1"/>
                  </a:solidFill>
                  <a:prstDash val="lgDash"/>
                  <a:round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118" name="Group 125"/>
              <p:cNvGrpSpPr>
                <a:grpSpLocks/>
              </p:cNvGrpSpPr>
              <p:nvPr/>
            </p:nvGrpSpPr>
            <p:grpSpPr bwMode="auto">
              <a:xfrm rot="10800000">
                <a:off x="9450421" y="3888518"/>
                <a:ext cx="1153158" cy="225536"/>
                <a:chOff x="7873032" y="1407728"/>
                <a:chExt cx="4334386" cy="847727"/>
              </a:xfrm>
            </p:grpSpPr>
            <p:sp>
              <p:nvSpPr>
                <p:cNvPr id="44122" name="Freeform 16"/>
                <p:cNvSpPr>
                  <a:spLocks/>
                </p:cNvSpPr>
                <p:nvPr/>
              </p:nvSpPr>
              <p:spPr bwMode="auto">
                <a:xfrm>
                  <a:off x="7873032" y="1407728"/>
                  <a:ext cx="439739" cy="847727"/>
                </a:xfrm>
                <a:custGeom>
                  <a:avLst/>
                  <a:gdLst>
                    <a:gd name="T0" fmla="*/ 5674 w 155"/>
                    <a:gd name="T1" fmla="*/ 432341 h 300"/>
                    <a:gd name="T2" fmla="*/ 419880 w 155"/>
                    <a:gd name="T3" fmla="*/ 844901 h 300"/>
                    <a:gd name="T4" fmla="*/ 436902 w 155"/>
                    <a:gd name="T5" fmla="*/ 844901 h 300"/>
                    <a:gd name="T6" fmla="*/ 436902 w 155"/>
                    <a:gd name="T7" fmla="*/ 827947 h 300"/>
                    <a:gd name="T8" fmla="*/ 28370 w 155"/>
                    <a:gd name="T9" fmla="*/ 423864 h 300"/>
                    <a:gd name="T10" fmla="*/ 436902 w 155"/>
                    <a:gd name="T11" fmla="*/ 19780 h 300"/>
                    <a:gd name="T12" fmla="*/ 436902 w 155"/>
                    <a:gd name="T13" fmla="*/ 2826 h 300"/>
                    <a:gd name="T14" fmla="*/ 428391 w 155"/>
                    <a:gd name="T15" fmla="*/ 0 h 300"/>
                    <a:gd name="T16" fmla="*/ 419880 w 155"/>
                    <a:gd name="T17" fmla="*/ 2826 h 300"/>
                    <a:gd name="T18" fmla="*/ 5674 w 155"/>
                    <a:gd name="T19" fmla="*/ 415386 h 300"/>
                    <a:gd name="T20" fmla="*/ 5674 w 155"/>
                    <a:gd name="T21" fmla="*/ 432341 h 3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5" h="300">
                      <a:moveTo>
                        <a:pt x="2" y="153"/>
                      </a:moveTo>
                      <a:cubicBezTo>
                        <a:pt x="148" y="299"/>
                        <a:pt x="148" y="299"/>
                        <a:pt x="148" y="299"/>
                      </a:cubicBezTo>
                      <a:cubicBezTo>
                        <a:pt x="150" y="300"/>
                        <a:pt x="152" y="300"/>
                        <a:pt x="154" y="299"/>
                      </a:cubicBezTo>
                      <a:cubicBezTo>
                        <a:pt x="155" y="297"/>
                        <a:pt x="155" y="295"/>
                        <a:pt x="154" y="293"/>
                      </a:cubicBezTo>
                      <a:cubicBezTo>
                        <a:pt x="10" y="150"/>
                        <a:pt x="10" y="150"/>
                        <a:pt x="10" y="150"/>
                      </a:cubicBezTo>
                      <a:cubicBezTo>
                        <a:pt x="154" y="7"/>
                        <a:pt x="154" y="7"/>
                        <a:pt x="154" y="7"/>
                      </a:cubicBezTo>
                      <a:cubicBezTo>
                        <a:pt x="155" y="5"/>
                        <a:pt x="155" y="3"/>
                        <a:pt x="154" y="1"/>
                      </a:cubicBezTo>
                      <a:cubicBezTo>
                        <a:pt x="153" y="0"/>
                        <a:pt x="152" y="0"/>
                        <a:pt x="151" y="0"/>
                      </a:cubicBezTo>
                      <a:cubicBezTo>
                        <a:pt x="150" y="0"/>
                        <a:pt x="149" y="0"/>
                        <a:pt x="148" y="1"/>
                      </a:cubicBezTo>
                      <a:cubicBezTo>
                        <a:pt x="2" y="147"/>
                        <a:pt x="2" y="147"/>
                        <a:pt x="2" y="147"/>
                      </a:cubicBezTo>
                      <a:cubicBezTo>
                        <a:pt x="0" y="149"/>
                        <a:pt x="0" y="151"/>
                        <a:pt x="2" y="1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8575" cap="rnd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cxnSp>
              <p:nvCxnSpPr>
                <p:cNvPr id="131" name="Straight Connector 130"/>
                <p:cNvCxnSpPr/>
                <p:nvPr/>
              </p:nvCxnSpPr>
              <p:spPr>
                <a:xfrm rot="10800000" flipH="1">
                  <a:off x="8073144" y="1870465"/>
                  <a:ext cx="4144633" cy="0"/>
                </a:xfrm>
                <a:prstGeom prst="line">
                  <a:avLst/>
                </a:prstGeom>
                <a:ln w="28575" cap="rnd">
                  <a:solidFill>
                    <a:schemeClr val="bg1"/>
                  </a:solidFill>
                  <a:prstDash val="lgDash"/>
                  <a:round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119" name="Group 126"/>
              <p:cNvGrpSpPr>
                <a:grpSpLocks/>
              </p:cNvGrpSpPr>
              <p:nvPr/>
            </p:nvGrpSpPr>
            <p:grpSpPr bwMode="auto">
              <a:xfrm rot="10800000">
                <a:off x="9544059" y="4367472"/>
                <a:ext cx="883349" cy="225536"/>
                <a:chOff x="7582698" y="985423"/>
                <a:chExt cx="3320252" cy="847725"/>
              </a:xfrm>
            </p:grpSpPr>
            <p:sp>
              <p:nvSpPr>
                <p:cNvPr id="44120" name="Freeform 16"/>
                <p:cNvSpPr>
                  <a:spLocks/>
                </p:cNvSpPr>
                <p:nvPr/>
              </p:nvSpPr>
              <p:spPr bwMode="auto">
                <a:xfrm>
                  <a:off x="7582698" y="985423"/>
                  <a:ext cx="439739" cy="847725"/>
                </a:xfrm>
                <a:custGeom>
                  <a:avLst/>
                  <a:gdLst>
                    <a:gd name="T0" fmla="*/ 5674 w 155"/>
                    <a:gd name="T1" fmla="*/ 432340 h 300"/>
                    <a:gd name="T2" fmla="*/ 419880 w 155"/>
                    <a:gd name="T3" fmla="*/ 844899 h 300"/>
                    <a:gd name="T4" fmla="*/ 436902 w 155"/>
                    <a:gd name="T5" fmla="*/ 844899 h 300"/>
                    <a:gd name="T6" fmla="*/ 436902 w 155"/>
                    <a:gd name="T7" fmla="*/ 827945 h 300"/>
                    <a:gd name="T8" fmla="*/ 28370 w 155"/>
                    <a:gd name="T9" fmla="*/ 423863 h 300"/>
                    <a:gd name="T10" fmla="*/ 436902 w 155"/>
                    <a:gd name="T11" fmla="*/ 19780 h 300"/>
                    <a:gd name="T12" fmla="*/ 436902 w 155"/>
                    <a:gd name="T13" fmla="*/ 2826 h 300"/>
                    <a:gd name="T14" fmla="*/ 428391 w 155"/>
                    <a:gd name="T15" fmla="*/ 0 h 300"/>
                    <a:gd name="T16" fmla="*/ 419880 w 155"/>
                    <a:gd name="T17" fmla="*/ 2826 h 300"/>
                    <a:gd name="T18" fmla="*/ 5674 w 155"/>
                    <a:gd name="T19" fmla="*/ 415385 h 300"/>
                    <a:gd name="T20" fmla="*/ 5674 w 155"/>
                    <a:gd name="T21" fmla="*/ 432340 h 3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5" h="300">
                      <a:moveTo>
                        <a:pt x="2" y="153"/>
                      </a:moveTo>
                      <a:cubicBezTo>
                        <a:pt x="148" y="299"/>
                        <a:pt x="148" y="299"/>
                        <a:pt x="148" y="299"/>
                      </a:cubicBezTo>
                      <a:cubicBezTo>
                        <a:pt x="150" y="300"/>
                        <a:pt x="152" y="300"/>
                        <a:pt x="154" y="299"/>
                      </a:cubicBezTo>
                      <a:cubicBezTo>
                        <a:pt x="155" y="297"/>
                        <a:pt x="155" y="295"/>
                        <a:pt x="154" y="293"/>
                      </a:cubicBezTo>
                      <a:cubicBezTo>
                        <a:pt x="10" y="150"/>
                        <a:pt x="10" y="150"/>
                        <a:pt x="10" y="150"/>
                      </a:cubicBezTo>
                      <a:cubicBezTo>
                        <a:pt x="154" y="7"/>
                        <a:pt x="154" y="7"/>
                        <a:pt x="154" y="7"/>
                      </a:cubicBezTo>
                      <a:cubicBezTo>
                        <a:pt x="155" y="5"/>
                        <a:pt x="155" y="3"/>
                        <a:pt x="154" y="1"/>
                      </a:cubicBezTo>
                      <a:cubicBezTo>
                        <a:pt x="153" y="0"/>
                        <a:pt x="152" y="0"/>
                        <a:pt x="151" y="0"/>
                      </a:cubicBezTo>
                      <a:cubicBezTo>
                        <a:pt x="150" y="0"/>
                        <a:pt x="149" y="0"/>
                        <a:pt x="148" y="1"/>
                      </a:cubicBezTo>
                      <a:cubicBezTo>
                        <a:pt x="2" y="147"/>
                        <a:pt x="2" y="147"/>
                        <a:pt x="2" y="147"/>
                      </a:cubicBezTo>
                      <a:cubicBezTo>
                        <a:pt x="0" y="149"/>
                        <a:pt x="0" y="151"/>
                        <a:pt x="2" y="1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8575" cap="rnd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cxnSp>
              <p:nvCxnSpPr>
                <p:cNvPr id="129" name="Straight Connector 128"/>
                <p:cNvCxnSpPr/>
                <p:nvPr/>
              </p:nvCxnSpPr>
              <p:spPr>
                <a:xfrm rot="10800000" flipH="1">
                  <a:off x="7768008" y="1413808"/>
                  <a:ext cx="3140094" cy="0"/>
                </a:xfrm>
                <a:prstGeom prst="line">
                  <a:avLst/>
                </a:prstGeom>
                <a:ln w="28575" cap="rnd">
                  <a:solidFill>
                    <a:schemeClr val="bg1"/>
                  </a:solidFill>
                  <a:prstDash val="solid"/>
                  <a:round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069" name="Group 64"/>
            <p:cNvGrpSpPr>
              <a:grpSpLocks/>
            </p:cNvGrpSpPr>
            <p:nvPr/>
          </p:nvGrpSpPr>
          <p:grpSpPr bwMode="auto">
            <a:xfrm>
              <a:off x="4061306" y="4529718"/>
              <a:ext cx="721706" cy="788573"/>
              <a:chOff x="5599833" y="4983684"/>
              <a:chExt cx="658092" cy="729622"/>
            </a:xfrm>
          </p:grpSpPr>
          <p:grpSp>
            <p:nvGrpSpPr>
              <p:cNvPr id="106" name="Group 105"/>
              <p:cNvGrpSpPr/>
              <p:nvPr/>
            </p:nvGrpSpPr>
            <p:grpSpPr>
              <a:xfrm>
                <a:off x="5599833" y="4983684"/>
                <a:ext cx="658092" cy="729622"/>
                <a:chOff x="8597900" y="1254126"/>
                <a:chExt cx="438150" cy="485774"/>
              </a:xfrm>
              <a:solidFill>
                <a:schemeClr val="bg1"/>
              </a:solidFill>
            </p:grpSpPr>
            <p:sp>
              <p:nvSpPr>
                <p:cNvPr id="121" name="Freeform 374"/>
                <p:cNvSpPr>
                  <a:spLocks/>
                </p:cNvSpPr>
                <p:nvPr/>
              </p:nvSpPr>
              <p:spPr bwMode="auto">
                <a:xfrm>
                  <a:off x="8597900" y="1347788"/>
                  <a:ext cx="438150" cy="392112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2 h 68"/>
                    <a:gd name="T4" fmla="*/ 38 w 76"/>
                    <a:gd name="T5" fmla="*/ 68 h 68"/>
                    <a:gd name="T6" fmla="*/ 76 w 76"/>
                    <a:gd name="T7" fmla="*/ 52 h 68"/>
                    <a:gd name="T8" fmla="*/ 76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61"/>
                        <a:pt x="17" y="68"/>
                        <a:pt x="38" y="68"/>
                      </a:cubicBezTo>
                      <a:cubicBezTo>
                        <a:pt x="59" y="68"/>
                        <a:pt x="76" y="61"/>
                        <a:pt x="76" y="52"/>
                      </a:cubicBezTo>
                      <a:cubicBezTo>
                        <a:pt x="76" y="0"/>
                        <a:pt x="76" y="0"/>
                        <a:pt x="76" y="0"/>
                      </a:cubicBezTo>
                    </a:path>
                  </a:pathLst>
                </a:custGeom>
                <a:grpFill/>
                <a:ln w="25400" cap="rnd">
                  <a:solidFill>
                    <a:srgbClr val="23CC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/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" name="Freeform 372"/>
                <p:cNvSpPr>
                  <a:spLocks/>
                </p:cNvSpPr>
                <p:nvPr/>
              </p:nvSpPr>
              <p:spPr bwMode="auto">
                <a:xfrm>
                  <a:off x="8597900" y="1439863"/>
                  <a:ext cx="438150" cy="92075"/>
                </a:xfrm>
                <a:custGeom>
                  <a:avLst/>
                  <a:gdLst>
                    <a:gd name="T0" fmla="*/ 76 w 76"/>
                    <a:gd name="T1" fmla="*/ 0 h 16"/>
                    <a:gd name="T2" fmla="*/ 38 w 76"/>
                    <a:gd name="T3" fmla="*/ 16 h 16"/>
                    <a:gd name="T4" fmla="*/ 0 w 76"/>
                    <a:gd name="T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6" h="16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grpFill/>
                <a:ln w="25400" cap="rnd">
                  <a:solidFill>
                    <a:srgbClr val="23CC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/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3" name="Freeform 373"/>
                <p:cNvSpPr>
                  <a:spLocks/>
                </p:cNvSpPr>
                <p:nvPr/>
              </p:nvSpPr>
              <p:spPr bwMode="auto">
                <a:xfrm>
                  <a:off x="8597900" y="1543051"/>
                  <a:ext cx="438150" cy="93662"/>
                </a:xfrm>
                <a:custGeom>
                  <a:avLst/>
                  <a:gdLst>
                    <a:gd name="T0" fmla="*/ 76 w 76"/>
                    <a:gd name="T1" fmla="*/ 0 h 16"/>
                    <a:gd name="T2" fmla="*/ 38 w 76"/>
                    <a:gd name="T3" fmla="*/ 16 h 16"/>
                    <a:gd name="T4" fmla="*/ 0 w 76"/>
                    <a:gd name="T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6" h="16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grpFill/>
                <a:ln w="25400" cap="rnd">
                  <a:solidFill>
                    <a:srgbClr val="23CC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/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4" name="Oval 371"/>
                <p:cNvSpPr>
                  <a:spLocks noChangeArrowheads="1"/>
                </p:cNvSpPr>
                <p:nvPr/>
              </p:nvSpPr>
              <p:spPr bwMode="auto">
                <a:xfrm>
                  <a:off x="8597900" y="1254126"/>
                  <a:ext cx="438150" cy="185737"/>
                </a:xfrm>
                <a:prstGeom prst="ellipse">
                  <a:avLst/>
                </a:prstGeom>
                <a:grpFill/>
                <a:ln w="25400" cap="rnd">
                  <a:solidFill>
                    <a:srgbClr val="23CC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/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4103" name="Group 106"/>
              <p:cNvGrpSpPr>
                <a:grpSpLocks/>
              </p:cNvGrpSpPr>
              <p:nvPr/>
            </p:nvGrpSpPr>
            <p:grpSpPr bwMode="auto">
              <a:xfrm>
                <a:off x="5742649" y="5027858"/>
                <a:ext cx="370707" cy="183151"/>
                <a:chOff x="5852188" y="4742108"/>
                <a:chExt cx="370707" cy="183151"/>
              </a:xfrm>
            </p:grpSpPr>
            <p:sp>
              <p:nvSpPr>
                <p:cNvPr id="44104" name="Freeform 88"/>
                <p:cNvSpPr>
                  <a:spLocks/>
                </p:cNvSpPr>
                <p:nvPr/>
              </p:nvSpPr>
              <p:spPr bwMode="auto">
                <a:xfrm>
                  <a:off x="6054490" y="4763386"/>
                  <a:ext cx="128591" cy="48212"/>
                </a:xfrm>
                <a:custGeom>
                  <a:avLst/>
                  <a:gdLst>
                    <a:gd name="T0" fmla="*/ 6668 w 135"/>
                    <a:gd name="T1" fmla="*/ 41529 h 101"/>
                    <a:gd name="T2" fmla="*/ 5715 w 135"/>
                    <a:gd name="T3" fmla="*/ 40574 h 101"/>
                    <a:gd name="T4" fmla="*/ 14288 w 135"/>
                    <a:gd name="T5" fmla="*/ 25299 h 101"/>
                    <a:gd name="T6" fmla="*/ 91442 w 135"/>
                    <a:gd name="T7" fmla="*/ 3341 h 101"/>
                    <a:gd name="T8" fmla="*/ 121923 w 135"/>
                    <a:gd name="T9" fmla="*/ 7160 h 101"/>
                    <a:gd name="T10" fmla="*/ 122876 w 135"/>
                    <a:gd name="T11" fmla="*/ 7638 h 101"/>
                    <a:gd name="T12" fmla="*/ 114303 w 135"/>
                    <a:gd name="T13" fmla="*/ 22913 h 101"/>
                    <a:gd name="T14" fmla="*/ 37149 w 135"/>
                    <a:gd name="T15" fmla="*/ 45348 h 101"/>
                    <a:gd name="T16" fmla="*/ 6668 w 135"/>
                    <a:gd name="T17" fmla="*/ 41529 h 10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7" y="87"/>
                      </a:moveTo>
                      <a:cubicBezTo>
                        <a:pt x="6" y="85"/>
                        <a:pt x="6" y="85"/>
                        <a:pt x="6" y="85"/>
                      </a:cubicBezTo>
                      <a:cubicBezTo>
                        <a:pt x="0" y="74"/>
                        <a:pt x="4" y="59"/>
                        <a:pt x="15" y="53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107" y="0"/>
                        <a:pt x="122" y="3"/>
                        <a:pt x="128" y="15"/>
                      </a:cubicBez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2" y="41"/>
                        <a:pt x="120" y="48"/>
                      </a:cubicBezTo>
                      <a:cubicBezTo>
                        <a:pt x="39" y="95"/>
                        <a:pt x="39" y="95"/>
                        <a:pt x="39" y="95"/>
                      </a:cubicBezTo>
                      <a:cubicBezTo>
                        <a:pt x="28" y="101"/>
                        <a:pt x="14" y="97"/>
                        <a:pt x="7" y="87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05" name="Freeform 89"/>
                <p:cNvSpPr>
                  <a:spLocks/>
                </p:cNvSpPr>
                <p:nvPr/>
              </p:nvSpPr>
              <p:spPr bwMode="auto">
                <a:xfrm>
                  <a:off x="6057179" y="4742108"/>
                  <a:ext cx="45733" cy="67604"/>
                </a:xfrm>
                <a:custGeom>
                  <a:avLst/>
                  <a:gdLst>
                    <a:gd name="T0" fmla="*/ 23819 w 48"/>
                    <a:gd name="T1" fmla="*/ 67604 h 141"/>
                    <a:gd name="T2" fmla="*/ 21914 w 48"/>
                    <a:gd name="T3" fmla="*/ 67604 h 141"/>
                    <a:gd name="T4" fmla="*/ 0 w 48"/>
                    <a:gd name="T5" fmla="*/ 56097 h 141"/>
                    <a:gd name="T6" fmla="*/ 0 w 48"/>
                    <a:gd name="T7" fmla="*/ 11028 h 141"/>
                    <a:gd name="T8" fmla="*/ 21914 w 48"/>
                    <a:gd name="T9" fmla="*/ 0 h 141"/>
                    <a:gd name="T10" fmla="*/ 23819 w 48"/>
                    <a:gd name="T11" fmla="*/ 0 h 141"/>
                    <a:gd name="T12" fmla="*/ 45733 w 48"/>
                    <a:gd name="T13" fmla="*/ 11028 h 141"/>
                    <a:gd name="T14" fmla="*/ 45733 w 48"/>
                    <a:gd name="T15" fmla="*/ 56097 h 141"/>
                    <a:gd name="T16" fmla="*/ 23819 w 48"/>
                    <a:gd name="T17" fmla="*/ 67604 h 14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8" h="141">
                      <a:moveTo>
                        <a:pt x="25" y="141"/>
                      </a:moveTo>
                      <a:cubicBezTo>
                        <a:pt x="23" y="141"/>
                        <a:pt x="23" y="141"/>
                        <a:pt x="23" y="141"/>
                      </a:cubicBezTo>
                      <a:cubicBezTo>
                        <a:pt x="11" y="141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3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7" y="0"/>
                        <a:pt x="48" y="11"/>
                        <a:pt x="48" y="23"/>
                      </a:cubicBezTo>
                      <a:cubicBezTo>
                        <a:pt x="48" y="117"/>
                        <a:pt x="48" y="117"/>
                        <a:pt x="48" y="117"/>
                      </a:cubicBezTo>
                      <a:cubicBezTo>
                        <a:pt x="48" y="130"/>
                        <a:pt x="37" y="141"/>
                        <a:pt x="25" y="141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06" name="Freeform 90"/>
                <p:cNvSpPr>
                  <a:spLocks/>
                </p:cNvSpPr>
                <p:nvPr/>
              </p:nvSpPr>
              <p:spPr bwMode="auto">
                <a:xfrm>
                  <a:off x="6093228" y="4820755"/>
                  <a:ext cx="128591" cy="49020"/>
                </a:xfrm>
                <a:custGeom>
                  <a:avLst/>
                  <a:gdLst>
                    <a:gd name="T0" fmla="*/ 6668 w 135"/>
                    <a:gd name="T1" fmla="*/ 8170 h 102"/>
                    <a:gd name="T2" fmla="*/ 6668 w 135"/>
                    <a:gd name="T3" fmla="*/ 7689 h 102"/>
                    <a:gd name="T4" fmla="*/ 38101 w 135"/>
                    <a:gd name="T5" fmla="*/ 3364 h 102"/>
                    <a:gd name="T6" fmla="*/ 114303 w 135"/>
                    <a:gd name="T7" fmla="*/ 25952 h 102"/>
                    <a:gd name="T8" fmla="*/ 122876 w 135"/>
                    <a:gd name="T9" fmla="*/ 41331 h 102"/>
                    <a:gd name="T10" fmla="*/ 122876 w 135"/>
                    <a:gd name="T11" fmla="*/ 41811 h 102"/>
                    <a:gd name="T12" fmla="*/ 91442 w 135"/>
                    <a:gd name="T13" fmla="*/ 45656 h 102"/>
                    <a:gd name="T14" fmla="*/ 14288 w 135"/>
                    <a:gd name="T15" fmla="*/ 23549 h 102"/>
                    <a:gd name="T16" fmla="*/ 6668 w 135"/>
                    <a:gd name="T17" fmla="*/ 8170 h 10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35" h="102">
                      <a:moveTo>
                        <a:pt x="7" y="17"/>
                      </a:move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13" y="5"/>
                        <a:pt x="28" y="0"/>
                        <a:pt x="40" y="7"/>
                      </a:cubicBezTo>
                      <a:cubicBezTo>
                        <a:pt x="120" y="54"/>
                        <a:pt x="120" y="54"/>
                        <a:pt x="120" y="54"/>
                      </a:cubicBezTo>
                      <a:cubicBezTo>
                        <a:pt x="132" y="61"/>
                        <a:pt x="135" y="75"/>
                        <a:pt x="129" y="86"/>
                      </a:cubicBezTo>
                      <a:cubicBezTo>
                        <a:pt x="129" y="87"/>
                        <a:pt x="129" y="87"/>
                        <a:pt x="129" y="87"/>
                      </a:cubicBezTo>
                      <a:cubicBezTo>
                        <a:pt x="122" y="99"/>
                        <a:pt x="107" y="102"/>
                        <a:pt x="96" y="95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4" y="42"/>
                        <a:pt x="0" y="28"/>
                        <a:pt x="7" y="17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07" name="Freeform 91"/>
                <p:cNvSpPr>
                  <a:spLocks/>
                </p:cNvSpPr>
                <p:nvPr/>
              </p:nvSpPr>
              <p:spPr bwMode="auto">
                <a:xfrm>
                  <a:off x="6094304" y="4798400"/>
                  <a:ext cx="128591" cy="48750"/>
                </a:xfrm>
                <a:custGeom>
                  <a:avLst/>
                  <a:gdLst>
                    <a:gd name="T0" fmla="*/ 5715 w 135"/>
                    <a:gd name="T1" fmla="*/ 41581 h 102"/>
                    <a:gd name="T2" fmla="*/ 5715 w 135"/>
                    <a:gd name="T3" fmla="*/ 40625 h 102"/>
                    <a:gd name="T4" fmla="*/ 14288 w 135"/>
                    <a:gd name="T5" fmla="*/ 25331 h 102"/>
                    <a:gd name="T6" fmla="*/ 90490 w 135"/>
                    <a:gd name="T7" fmla="*/ 3346 h 102"/>
                    <a:gd name="T8" fmla="*/ 121923 w 135"/>
                    <a:gd name="T9" fmla="*/ 7169 h 102"/>
                    <a:gd name="T10" fmla="*/ 121923 w 135"/>
                    <a:gd name="T11" fmla="*/ 7647 h 102"/>
                    <a:gd name="T12" fmla="*/ 114303 w 135"/>
                    <a:gd name="T13" fmla="*/ 22941 h 102"/>
                    <a:gd name="T14" fmla="*/ 37149 w 135"/>
                    <a:gd name="T15" fmla="*/ 45404 h 102"/>
                    <a:gd name="T16" fmla="*/ 5715 w 135"/>
                    <a:gd name="T17" fmla="*/ 41581 h 10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35" h="102">
                      <a:moveTo>
                        <a:pt x="6" y="87"/>
                      </a:moveTo>
                      <a:cubicBezTo>
                        <a:pt x="6" y="85"/>
                        <a:pt x="6" y="85"/>
                        <a:pt x="6" y="85"/>
                      </a:cubicBezTo>
                      <a:cubicBezTo>
                        <a:pt x="0" y="75"/>
                        <a:pt x="3" y="60"/>
                        <a:pt x="15" y="53"/>
                      </a:cubicBezTo>
                      <a:cubicBezTo>
                        <a:pt x="95" y="7"/>
                        <a:pt x="95" y="7"/>
                        <a:pt x="95" y="7"/>
                      </a:cubicBezTo>
                      <a:cubicBezTo>
                        <a:pt x="107" y="0"/>
                        <a:pt x="122" y="4"/>
                        <a:pt x="128" y="15"/>
                      </a:cubicBezTo>
                      <a:cubicBezTo>
                        <a:pt x="128" y="16"/>
                        <a:pt x="128" y="16"/>
                        <a:pt x="128" y="16"/>
                      </a:cubicBezTo>
                      <a:cubicBezTo>
                        <a:pt x="135" y="28"/>
                        <a:pt x="131" y="42"/>
                        <a:pt x="120" y="48"/>
                      </a:cubicBezTo>
                      <a:cubicBezTo>
                        <a:pt x="39" y="95"/>
                        <a:pt x="39" y="95"/>
                        <a:pt x="39" y="95"/>
                      </a:cubicBezTo>
                      <a:cubicBezTo>
                        <a:pt x="28" y="102"/>
                        <a:pt x="13" y="98"/>
                        <a:pt x="6" y="87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08" name="Freeform 92"/>
                <p:cNvSpPr>
                  <a:spLocks/>
                </p:cNvSpPr>
                <p:nvPr/>
              </p:nvSpPr>
              <p:spPr bwMode="auto">
                <a:xfrm>
                  <a:off x="6056641" y="4858193"/>
                  <a:ext cx="46271" cy="67066"/>
                </a:xfrm>
                <a:custGeom>
                  <a:avLst/>
                  <a:gdLst>
                    <a:gd name="T0" fmla="*/ 22663 w 49"/>
                    <a:gd name="T1" fmla="*/ 0 h 140"/>
                    <a:gd name="T2" fmla="*/ 23608 w 49"/>
                    <a:gd name="T3" fmla="*/ 0 h 140"/>
                    <a:gd name="T4" fmla="*/ 46271 w 49"/>
                    <a:gd name="T5" fmla="*/ 11018 h 140"/>
                    <a:gd name="T6" fmla="*/ 46271 w 49"/>
                    <a:gd name="T7" fmla="*/ 56048 h 140"/>
                    <a:gd name="T8" fmla="*/ 23608 w 49"/>
                    <a:gd name="T9" fmla="*/ 67066 h 140"/>
                    <a:gd name="T10" fmla="*/ 22663 w 49"/>
                    <a:gd name="T11" fmla="*/ 67066 h 140"/>
                    <a:gd name="T12" fmla="*/ 0 w 49"/>
                    <a:gd name="T13" fmla="*/ 56048 h 140"/>
                    <a:gd name="T14" fmla="*/ 0 w 49"/>
                    <a:gd name="T15" fmla="*/ 11018 h 140"/>
                    <a:gd name="T16" fmla="*/ 22663 w 49"/>
                    <a:gd name="T17" fmla="*/ 0 h 14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9" h="140">
                      <a:moveTo>
                        <a:pt x="24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8" y="0"/>
                        <a:pt x="49" y="11"/>
                        <a:pt x="49" y="23"/>
                      </a:cubicBezTo>
                      <a:cubicBezTo>
                        <a:pt x="49" y="117"/>
                        <a:pt x="49" y="117"/>
                        <a:pt x="49" y="117"/>
                      </a:cubicBezTo>
                      <a:cubicBezTo>
                        <a:pt x="49" y="130"/>
                        <a:pt x="38" y="140"/>
                        <a:pt x="25" y="140"/>
                      </a:cubicBezTo>
                      <a:cubicBezTo>
                        <a:pt x="24" y="140"/>
                        <a:pt x="24" y="140"/>
                        <a:pt x="24" y="140"/>
                      </a:cubicBezTo>
                      <a:cubicBezTo>
                        <a:pt x="11" y="140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4" y="0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09" name="Freeform 93"/>
                <p:cNvSpPr>
                  <a:spLocks/>
                </p:cNvSpPr>
                <p:nvPr/>
              </p:nvSpPr>
              <p:spPr bwMode="auto">
                <a:xfrm>
                  <a:off x="6055566" y="4856308"/>
                  <a:ext cx="128053" cy="48750"/>
                </a:xfrm>
                <a:custGeom>
                  <a:avLst/>
                  <a:gdLst>
                    <a:gd name="T0" fmla="*/ 5691 w 135"/>
                    <a:gd name="T1" fmla="*/ 7647 h 102"/>
                    <a:gd name="T2" fmla="*/ 5691 w 135"/>
                    <a:gd name="T3" fmla="*/ 7169 h 102"/>
                    <a:gd name="T4" fmla="*/ 36045 w 135"/>
                    <a:gd name="T5" fmla="*/ 2868 h 102"/>
                    <a:gd name="T6" fmla="*/ 113825 w 135"/>
                    <a:gd name="T7" fmla="*/ 25331 h 102"/>
                    <a:gd name="T8" fmla="*/ 121413 w 135"/>
                    <a:gd name="T9" fmla="*/ 41103 h 102"/>
                    <a:gd name="T10" fmla="*/ 120465 w 135"/>
                    <a:gd name="T11" fmla="*/ 41103 h 102"/>
                    <a:gd name="T12" fmla="*/ 90111 w 135"/>
                    <a:gd name="T13" fmla="*/ 45404 h 102"/>
                    <a:gd name="T14" fmla="*/ 13280 w 135"/>
                    <a:gd name="T15" fmla="*/ 22941 h 102"/>
                    <a:gd name="T16" fmla="*/ 5691 w 135"/>
                    <a:gd name="T17" fmla="*/ 7647 h 10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35" h="102">
                      <a:moveTo>
                        <a:pt x="6" y="16"/>
                      </a:move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13" y="4"/>
                        <a:pt x="28" y="0"/>
                        <a:pt x="38" y="6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31" y="60"/>
                        <a:pt x="135" y="74"/>
                        <a:pt x="128" y="86"/>
                      </a:cubicBezTo>
                      <a:cubicBezTo>
                        <a:pt x="127" y="86"/>
                        <a:pt x="127" y="86"/>
                        <a:pt x="127" y="86"/>
                      </a:cubicBezTo>
                      <a:cubicBezTo>
                        <a:pt x="122" y="98"/>
                        <a:pt x="107" y="102"/>
                        <a:pt x="95" y="95"/>
                      </a:cubicBezTo>
                      <a:cubicBezTo>
                        <a:pt x="14" y="48"/>
                        <a:pt x="14" y="48"/>
                        <a:pt x="14" y="48"/>
                      </a:cubicBezTo>
                      <a:cubicBezTo>
                        <a:pt x="3" y="42"/>
                        <a:pt x="0" y="28"/>
                        <a:pt x="6" y="16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10" name="Freeform 94"/>
                <p:cNvSpPr>
                  <a:spLocks/>
                </p:cNvSpPr>
                <p:nvPr/>
              </p:nvSpPr>
              <p:spPr bwMode="auto">
                <a:xfrm>
                  <a:off x="5892003" y="4855769"/>
                  <a:ext cx="128053" cy="48481"/>
                </a:xfrm>
                <a:custGeom>
                  <a:avLst/>
                  <a:gdLst>
                    <a:gd name="T0" fmla="*/ 121413 w 135"/>
                    <a:gd name="T1" fmla="*/ 7200 h 101"/>
                    <a:gd name="T2" fmla="*/ 122362 w 135"/>
                    <a:gd name="T3" fmla="*/ 7680 h 101"/>
                    <a:gd name="T4" fmla="*/ 113825 w 135"/>
                    <a:gd name="T5" fmla="*/ 23520 h 101"/>
                    <a:gd name="T6" fmla="*/ 36993 w 135"/>
                    <a:gd name="T7" fmla="*/ 46081 h 101"/>
                    <a:gd name="T8" fmla="*/ 6640 w 135"/>
                    <a:gd name="T9" fmla="*/ 41761 h 101"/>
                    <a:gd name="T10" fmla="*/ 5691 w 135"/>
                    <a:gd name="T11" fmla="*/ 41281 h 101"/>
                    <a:gd name="T12" fmla="*/ 14228 w 135"/>
                    <a:gd name="T13" fmla="*/ 25921 h 101"/>
                    <a:gd name="T14" fmla="*/ 91060 w 135"/>
                    <a:gd name="T15" fmla="*/ 3360 h 101"/>
                    <a:gd name="T16" fmla="*/ 121413 w 135"/>
                    <a:gd name="T17" fmla="*/ 7200 h 10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128" y="15"/>
                      </a:move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1" y="42"/>
                        <a:pt x="120" y="49"/>
                      </a:cubicBezTo>
                      <a:cubicBezTo>
                        <a:pt x="39" y="96"/>
                        <a:pt x="39" y="96"/>
                        <a:pt x="39" y="96"/>
                      </a:cubicBezTo>
                      <a:cubicBezTo>
                        <a:pt x="28" y="101"/>
                        <a:pt x="13" y="98"/>
                        <a:pt x="7" y="87"/>
                      </a:cubicBezTo>
                      <a:cubicBezTo>
                        <a:pt x="6" y="86"/>
                        <a:pt x="6" y="86"/>
                        <a:pt x="6" y="86"/>
                      </a:cubicBezTo>
                      <a:cubicBezTo>
                        <a:pt x="0" y="74"/>
                        <a:pt x="3" y="60"/>
                        <a:pt x="15" y="54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107" y="0"/>
                        <a:pt x="121" y="4"/>
                        <a:pt x="128" y="15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11" name="Freeform 95"/>
                <p:cNvSpPr>
                  <a:spLocks/>
                </p:cNvSpPr>
                <p:nvPr/>
              </p:nvSpPr>
              <p:spPr bwMode="auto">
                <a:xfrm>
                  <a:off x="5971632" y="4858193"/>
                  <a:ext cx="45733" cy="67066"/>
                </a:xfrm>
                <a:custGeom>
                  <a:avLst/>
                  <a:gdLst>
                    <a:gd name="T0" fmla="*/ 21914 w 48"/>
                    <a:gd name="T1" fmla="*/ 0 h 140"/>
                    <a:gd name="T2" fmla="*/ 23819 w 48"/>
                    <a:gd name="T3" fmla="*/ 0 h 140"/>
                    <a:gd name="T4" fmla="*/ 45733 w 48"/>
                    <a:gd name="T5" fmla="*/ 11018 h 140"/>
                    <a:gd name="T6" fmla="*/ 45733 w 48"/>
                    <a:gd name="T7" fmla="*/ 56048 h 140"/>
                    <a:gd name="T8" fmla="*/ 23819 w 48"/>
                    <a:gd name="T9" fmla="*/ 67066 h 140"/>
                    <a:gd name="T10" fmla="*/ 21914 w 48"/>
                    <a:gd name="T11" fmla="*/ 67066 h 140"/>
                    <a:gd name="T12" fmla="*/ 0 w 48"/>
                    <a:gd name="T13" fmla="*/ 56048 h 140"/>
                    <a:gd name="T14" fmla="*/ 0 w 48"/>
                    <a:gd name="T15" fmla="*/ 11018 h 140"/>
                    <a:gd name="T16" fmla="*/ 21914 w 48"/>
                    <a:gd name="T17" fmla="*/ 0 h 14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8" h="140">
                      <a:moveTo>
                        <a:pt x="23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7" y="0"/>
                        <a:pt x="48" y="11"/>
                        <a:pt x="48" y="23"/>
                      </a:cubicBezTo>
                      <a:cubicBezTo>
                        <a:pt x="48" y="117"/>
                        <a:pt x="48" y="117"/>
                        <a:pt x="48" y="117"/>
                      </a:cubicBezTo>
                      <a:cubicBezTo>
                        <a:pt x="48" y="130"/>
                        <a:pt x="37" y="140"/>
                        <a:pt x="25" y="140"/>
                      </a:cubicBezTo>
                      <a:cubicBezTo>
                        <a:pt x="23" y="140"/>
                        <a:pt x="23" y="140"/>
                        <a:pt x="23" y="140"/>
                      </a:cubicBezTo>
                      <a:cubicBezTo>
                        <a:pt x="11" y="140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12" name="Freeform 96"/>
                <p:cNvSpPr>
                  <a:spLocks/>
                </p:cNvSpPr>
                <p:nvPr/>
              </p:nvSpPr>
              <p:spPr bwMode="auto">
                <a:xfrm>
                  <a:off x="5853264" y="4798400"/>
                  <a:ext cx="128053" cy="48212"/>
                </a:xfrm>
                <a:custGeom>
                  <a:avLst/>
                  <a:gdLst>
                    <a:gd name="T0" fmla="*/ 121413 w 135"/>
                    <a:gd name="T1" fmla="*/ 40574 h 101"/>
                    <a:gd name="T2" fmla="*/ 121413 w 135"/>
                    <a:gd name="T3" fmla="*/ 41052 h 101"/>
                    <a:gd name="T4" fmla="*/ 91060 w 135"/>
                    <a:gd name="T5" fmla="*/ 44871 h 101"/>
                    <a:gd name="T6" fmla="*/ 14228 w 135"/>
                    <a:gd name="T7" fmla="*/ 22435 h 101"/>
                    <a:gd name="T8" fmla="*/ 6640 w 135"/>
                    <a:gd name="T9" fmla="*/ 7160 h 101"/>
                    <a:gd name="T10" fmla="*/ 6640 w 135"/>
                    <a:gd name="T11" fmla="*/ 6683 h 101"/>
                    <a:gd name="T12" fmla="*/ 36993 w 135"/>
                    <a:gd name="T13" fmla="*/ 2864 h 101"/>
                    <a:gd name="T14" fmla="*/ 113825 w 135"/>
                    <a:gd name="T15" fmla="*/ 24822 h 101"/>
                    <a:gd name="T16" fmla="*/ 121413 w 135"/>
                    <a:gd name="T17" fmla="*/ 40574 h 10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128" y="85"/>
                      </a:moveTo>
                      <a:cubicBezTo>
                        <a:pt x="128" y="86"/>
                        <a:pt x="128" y="86"/>
                        <a:pt x="128" y="86"/>
                      </a:cubicBezTo>
                      <a:cubicBezTo>
                        <a:pt x="122" y="97"/>
                        <a:pt x="107" y="101"/>
                        <a:pt x="96" y="94"/>
                      </a:cubicBezTo>
                      <a:cubicBezTo>
                        <a:pt x="15" y="47"/>
                        <a:pt x="15" y="47"/>
                        <a:pt x="15" y="47"/>
                      </a:cubicBezTo>
                      <a:cubicBezTo>
                        <a:pt x="3" y="42"/>
                        <a:pt x="0" y="27"/>
                        <a:pt x="7" y="15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13" y="3"/>
                        <a:pt x="28" y="0"/>
                        <a:pt x="39" y="6"/>
                      </a:cubicBezTo>
                      <a:cubicBezTo>
                        <a:pt x="120" y="52"/>
                        <a:pt x="120" y="52"/>
                        <a:pt x="120" y="52"/>
                      </a:cubicBezTo>
                      <a:cubicBezTo>
                        <a:pt x="131" y="59"/>
                        <a:pt x="135" y="74"/>
                        <a:pt x="128" y="85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13" name="Freeform 97"/>
                <p:cNvSpPr>
                  <a:spLocks/>
                </p:cNvSpPr>
                <p:nvPr/>
              </p:nvSpPr>
              <p:spPr bwMode="auto">
                <a:xfrm>
                  <a:off x="5852188" y="4820755"/>
                  <a:ext cx="128053" cy="48481"/>
                </a:xfrm>
                <a:custGeom>
                  <a:avLst/>
                  <a:gdLst>
                    <a:gd name="T0" fmla="*/ 122362 w 135"/>
                    <a:gd name="T1" fmla="*/ 6720 h 101"/>
                    <a:gd name="T2" fmla="*/ 122362 w 135"/>
                    <a:gd name="T3" fmla="*/ 7680 h 101"/>
                    <a:gd name="T4" fmla="*/ 113825 w 135"/>
                    <a:gd name="T5" fmla="*/ 23040 h 101"/>
                    <a:gd name="T6" fmla="*/ 37942 w 135"/>
                    <a:gd name="T7" fmla="*/ 45121 h 101"/>
                    <a:gd name="T8" fmla="*/ 7588 w 135"/>
                    <a:gd name="T9" fmla="*/ 41281 h 101"/>
                    <a:gd name="T10" fmla="*/ 6640 w 135"/>
                    <a:gd name="T11" fmla="*/ 40801 h 101"/>
                    <a:gd name="T12" fmla="*/ 14228 w 135"/>
                    <a:gd name="T13" fmla="*/ 25441 h 101"/>
                    <a:gd name="T14" fmla="*/ 92008 w 135"/>
                    <a:gd name="T15" fmla="*/ 2880 h 101"/>
                    <a:gd name="T16" fmla="*/ 122362 w 135"/>
                    <a:gd name="T17" fmla="*/ 6720 h 10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129" y="14"/>
                      </a:move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2" y="42"/>
                        <a:pt x="120" y="48"/>
                      </a:cubicBezTo>
                      <a:cubicBezTo>
                        <a:pt x="40" y="94"/>
                        <a:pt x="40" y="94"/>
                        <a:pt x="40" y="94"/>
                      </a:cubicBezTo>
                      <a:cubicBezTo>
                        <a:pt x="28" y="101"/>
                        <a:pt x="13" y="98"/>
                        <a:pt x="8" y="86"/>
                      </a:cubicBezTo>
                      <a:cubicBezTo>
                        <a:pt x="7" y="85"/>
                        <a:pt x="7" y="85"/>
                        <a:pt x="7" y="85"/>
                      </a:cubicBezTo>
                      <a:cubicBezTo>
                        <a:pt x="0" y="74"/>
                        <a:pt x="4" y="60"/>
                        <a:pt x="15" y="53"/>
                      </a:cubicBezTo>
                      <a:cubicBezTo>
                        <a:pt x="97" y="6"/>
                        <a:pt x="97" y="6"/>
                        <a:pt x="97" y="6"/>
                      </a:cubicBezTo>
                      <a:cubicBezTo>
                        <a:pt x="107" y="0"/>
                        <a:pt x="122" y="4"/>
                        <a:pt x="129" y="14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14" name="Freeform 98"/>
                <p:cNvSpPr>
                  <a:spLocks/>
                </p:cNvSpPr>
                <p:nvPr/>
              </p:nvSpPr>
              <p:spPr bwMode="auto">
                <a:xfrm>
                  <a:off x="5971632" y="4742108"/>
                  <a:ext cx="46809" cy="67604"/>
                </a:xfrm>
                <a:custGeom>
                  <a:avLst/>
                  <a:gdLst>
                    <a:gd name="T0" fmla="*/ 23882 w 49"/>
                    <a:gd name="T1" fmla="*/ 67604 h 141"/>
                    <a:gd name="T2" fmla="*/ 22927 w 49"/>
                    <a:gd name="T3" fmla="*/ 67604 h 141"/>
                    <a:gd name="T4" fmla="*/ 0 w 49"/>
                    <a:gd name="T5" fmla="*/ 56097 h 141"/>
                    <a:gd name="T6" fmla="*/ 0 w 49"/>
                    <a:gd name="T7" fmla="*/ 11028 h 141"/>
                    <a:gd name="T8" fmla="*/ 22927 w 49"/>
                    <a:gd name="T9" fmla="*/ 0 h 141"/>
                    <a:gd name="T10" fmla="*/ 23882 w 49"/>
                    <a:gd name="T11" fmla="*/ 0 h 141"/>
                    <a:gd name="T12" fmla="*/ 46809 w 49"/>
                    <a:gd name="T13" fmla="*/ 11028 h 141"/>
                    <a:gd name="T14" fmla="*/ 46809 w 49"/>
                    <a:gd name="T15" fmla="*/ 56097 h 141"/>
                    <a:gd name="T16" fmla="*/ 23882 w 49"/>
                    <a:gd name="T17" fmla="*/ 67604 h 14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9" h="141">
                      <a:moveTo>
                        <a:pt x="25" y="141"/>
                      </a:moveTo>
                      <a:cubicBezTo>
                        <a:pt x="24" y="141"/>
                        <a:pt x="24" y="141"/>
                        <a:pt x="24" y="141"/>
                      </a:cubicBezTo>
                      <a:cubicBezTo>
                        <a:pt x="11" y="141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4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8" y="0"/>
                        <a:pt x="49" y="11"/>
                        <a:pt x="49" y="23"/>
                      </a:cubicBezTo>
                      <a:cubicBezTo>
                        <a:pt x="49" y="117"/>
                        <a:pt x="49" y="117"/>
                        <a:pt x="49" y="117"/>
                      </a:cubicBezTo>
                      <a:cubicBezTo>
                        <a:pt x="49" y="130"/>
                        <a:pt x="38" y="141"/>
                        <a:pt x="25" y="141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15" name="Freeform 99"/>
                <p:cNvSpPr>
                  <a:spLocks/>
                </p:cNvSpPr>
                <p:nvPr/>
              </p:nvSpPr>
              <p:spPr bwMode="auto">
                <a:xfrm>
                  <a:off x="5890927" y="4762309"/>
                  <a:ext cx="128591" cy="49289"/>
                </a:xfrm>
                <a:custGeom>
                  <a:avLst/>
                  <a:gdLst>
                    <a:gd name="T0" fmla="*/ 122876 w 135"/>
                    <a:gd name="T1" fmla="*/ 41154 h 103"/>
                    <a:gd name="T2" fmla="*/ 122876 w 135"/>
                    <a:gd name="T3" fmla="*/ 41632 h 103"/>
                    <a:gd name="T4" fmla="*/ 92395 w 135"/>
                    <a:gd name="T5" fmla="*/ 45939 h 103"/>
                    <a:gd name="T6" fmla="*/ 14288 w 135"/>
                    <a:gd name="T7" fmla="*/ 23448 h 103"/>
                    <a:gd name="T8" fmla="*/ 6668 w 135"/>
                    <a:gd name="T9" fmla="*/ 8135 h 103"/>
                    <a:gd name="T10" fmla="*/ 7620 w 135"/>
                    <a:gd name="T11" fmla="*/ 7657 h 103"/>
                    <a:gd name="T12" fmla="*/ 38101 w 135"/>
                    <a:gd name="T13" fmla="*/ 3350 h 103"/>
                    <a:gd name="T14" fmla="*/ 115256 w 135"/>
                    <a:gd name="T15" fmla="*/ 25841 h 103"/>
                    <a:gd name="T16" fmla="*/ 122876 w 135"/>
                    <a:gd name="T17" fmla="*/ 41154 h 10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35" h="103">
                      <a:moveTo>
                        <a:pt x="129" y="86"/>
                      </a:moveTo>
                      <a:cubicBezTo>
                        <a:pt x="129" y="87"/>
                        <a:pt x="129" y="87"/>
                        <a:pt x="129" y="87"/>
                      </a:cubicBezTo>
                      <a:cubicBezTo>
                        <a:pt x="122" y="99"/>
                        <a:pt x="107" y="103"/>
                        <a:pt x="97" y="96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4" y="42"/>
                        <a:pt x="0" y="28"/>
                        <a:pt x="7" y="17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13" y="5"/>
                        <a:pt x="28" y="0"/>
                        <a:pt x="40" y="7"/>
                      </a:cubicBezTo>
                      <a:cubicBezTo>
                        <a:pt x="121" y="54"/>
                        <a:pt x="121" y="54"/>
                        <a:pt x="121" y="54"/>
                      </a:cubicBezTo>
                      <a:cubicBezTo>
                        <a:pt x="132" y="61"/>
                        <a:pt x="135" y="75"/>
                        <a:pt x="129" y="86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16" name="Freeform 100"/>
                <p:cNvSpPr>
                  <a:spLocks noEditPoints="1"/>
                </p:cNvSpPr>
                <p:nvPr/>
              </p:nvSpPr>
              <p:spPr bwMode="auto">
                <a:xfrm>
                  <a:off x="5994768" y="4812136"/>
                  <a:ext cx="85548" cy="43633"/>
                </a:xfrm>
                <a:custGeom>
                  <a:avLst/>
                  <a:gdLst>
                    <a:gd name="T0" fmla="*/ 78894 w 90"/>
                    <a:gd name="T1" fmla="*/ 16302 h 91"/>
                    <a:gd name="T2" fmla="*/ 54180 w 90"/>
                    <a:gd name="T3" fmla="*/ 3356 h 91"/>
                    <a:gd name="T4" fmla="*/ 31368 w 90"/>
                    <a:gd name="T5" fmla="*/ 3356 h 91"/>
                    <a:gd name="T6" fmla="*/ 6654 w 90"/>
                    <a:gd name="T7" fmla="*/ 16302 h 91"/>
                    <a:gd name="T8" fmla="*/ 6654 w 90"/>
                    <a:gd name="T9" fmla="*/ 27331 h 91"/>
                    <a:gd name="T10" fmla="*/ 31368 w 90"/>
                    <a:gd name="T11" fmla="*/ 40277 h 91"/>
                    <a:gd name="T12" fmla="*/ 54180 w 90"/>
                    <a:gd name="T13" fmla="*/ 40277 h 91"/>
                    <a:gd name="T14" fmla="*/ 78894 w 90"/>
                    <a:gd name="T15" fmla="*/ 27331 h 91"/>
                    <a:gd name="T16" fmla="*/ 78894 w 90"/>
                    <a:gd name="T17" fmla="*/ 16302 h 91"/>
                    <a:gd name="T18" fmla="*/ 56081 w 90"/>
                    <a:gd name="T19" fmla="*/ 23015 h 91"/>
                    <a:gd name="T20" fmla="*/ 45626 w 90"/>
                    <a:gd name="T21" fmla="*/ 28769 h 91"/>
                    <a:gd name="T22" fmla="*/ 39922 w 90"/>
                    <a:gd name="T23" fmla="*/ 28769 h 91"/>
                    <a:gd name="T24" fmla="*/ 29467 w 90"/>
                    <a:gd name="T25" fmla="*/ 23015 h 91"/>
                    <a:gd name="T26" fmla="*/ 29467 w 90"/>
                    <a:gd name="T27" fmla="*/ 20618 h 91"/>
                    <a:gd name="T28" fmla="*/ 39922 w 90"/>
                    <a:gd name="T29" fmla="*/ 15343 h 91"/>
                    <a:gd name="T30" fmla="*/ 45626 w 90"/>
                    <a:gd name="T31" fmla="*/ 15343 h 91"/>
                    <a:gd name="T32" fmla="*/ 56081 w 90"/>
                    <a:gd name="T33" fmla="*/ 20618 h 91"/>
                    <a:gd name="T34" fmla="*/ 56081 w 90"/>
                    <a:gd name="T35" fmla="*/ 23015 h 91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90" h="91">
                      <a:moveTo>
                        <a:pt x="83" y="34"/>
                      </a:move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0" y="0"/>
                        <a:pt x="40" y="0"/>
                        <a:pt x="33" y="7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0" y="41"/>
                        <a:pt x="0" y="51"/>
                        <a:pt x="7" y="57"/>
                      </a:cubicBezTo>
                      <a:cubicBezTo>
                        <a:pt x="33" y="84"/>
                        <a:pt x="33" y="84"/>
                        <a:pt x="33" y="84"/>
                      </a:cubicBezTo>
                      <a:cubicBezTo>
                        <a:pt x="40" y="91"/>
                        <a:pt x="50" y="91"/>
                        <a:pt x="57" y="84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90" y="51"/>
                        <a:pt x="90" y="41"/>
                        <a:pt x="83" y="34"/>
                      </a:cubicBezTo>
                      <a:close/>
                      <a:moveTo>
                        <a:pt x="59" y="48"/>
                      </a:moveTo>
                      <a:cubicBezTo>
                        <a:pt x="48" y="60"/>
                        <a:pt x="48" y="60"/>
                        <a:pt x="48" y="60"/>
                      </a:cubicBezTo>
                      <a:cubicBezTo>
                        <a:pt x="46" y="61"/>
                        <a:pt x="44" y="61"/>
                        <a:pt x="42" y="60"/>
                      </a:cubicBezTo>
                      <a:cubicBezTo>
                        <a:pt x="31" y="48"/>
                        <a:pt x="31" y="48"/>
                        <a:pt x="31" y="48"/>
                      </a:cubicBezTo>
                      <a:cubicBezTo>
                        <a:pt x="29" y="47"/>
                        <a:pt x="29" y="44"/>
                        <a:pt x="31" y="43"/>
                      </a:cubicBezTo>
                      <a:cubicBezTo>
                        <a:pt x="42" y="32"/>
                        <a:pt x="42" y="32"/>
                        <a:pt x="42" y="32"/>
                      </a:cubicBezTo>
                      <a:cubicBezTo>
                        <a:pt x="44" y="30"/>
                        <a:pt x="46" y="30"/>
                        <a:pt x="48" y="32"/>
                      </a:cubicBezTo>
                      <a:cubicBezTo>
                        <a:pt x="59" y="43"/>
                        <a:pt x="59" y="43"/>
                        <a:pt x="59" y="43"/>
                      </a:cubicBezTo>
                      <a:cubicBezTo>
                        <a:pt x="61" y="44"/>
                        <a:pt x="61" y="47"/>
                        <a:pt x="59" y="48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44070" name="Group 65"/>
            <p:cNvGrpSpPr>
              <a:grpSpLocks/>
            </p:cNvGrpSpPr>
            <p:nvPr/>
          </p:nvGrpSpPr>
          <p:grpSpPr bwMode="auto">
            <a:xfrm>
              <a:off x="5330005" y="4529718"/>
              <a:ext cx="721706" cy="788573"/>
              <a:chOff x="5599833" y="4983684"/>
              <a:chExt cx="658092" cy="729622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5599833" y="4983684"/>
                <a:ext cx="658092" cy="729622"/>
                <a:chOff x="8597900" y="1254126"/>
                <a:chExt cx="438150" cy="485774"/>
              </a:xfrm>
              <a:solidFill>
                <a:schemeClr val="bg1"/>
              </a:solidFill>
            </p:grpSpPr>
            <p:sp>
              <p:nvSpPr>
                <p:cNvPr id="102" name="Freeform 374"/>
                <p:cNvSpPr>
                  <a:spLocks/>
                </p:cNvSpPr>
                <p:nvPr/>
              </p:nvSpPr>
              <p:spPr bwMode="auto">
                <a:xfrm>
                  <a:off x="8597900" y="1347788"/>
                  <a:ext cx="438150" cy="392112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2 h 68"/>
                    <a:gd name="T4" fmla="*/ 38 w 76"/>
                    <a:gd name="T5" fmla="*/ 68 h 68"/>
                    <a:gd name="T6" fmla="*/ 76 w 76"/>
                    <a:gd name="T7" fmla="*/ 52 h 68"/>
                    <a:gd name="T8" fmla="*/ 76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61"/>
                        <a:pt x="17" y="68"/>
                        <a:pt x="38" y="68"/>
                      </a:cubicBezTo>
                      <a:cubicBezTo>
                        <a:pt x="59" y="68"/>
                        <a:pt x="76" y="61"/>
                        <a:pt x="76" y="52"/>
                      </a:cubicBezTo>
                      <a:cubicBezTo>
                        <a:pt x="76" y="0"/>
                        <a:pt x="76" y="0"/>
                        <a:pt x="76" y="0"/>
                      </a:cubicBezTo>
                    </a:path>
                  </a:pathLst>
                </a:custGeom>
                <a:grpFill/>
                <a:ln w="25400" cap="rnd">
                  <a:solidFill>
                    <a:srgbClr val="23CC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/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" name="Freeform 372"/>
                <p:cNvSpPr>
                  <a:spLocks/>
                </p:cNvSpPr>
                <p:nvPr/>
              </p:nvSpPr>
              <p:spPr bwMode="auto">
                <a:xfrm>
                  <a:off x="8597900" y="1439863"/>
                  <a:ext cx="438150" cy="92075"/>
                </a:xfrm>
                <a:custGeom>
                  <a:avLst/>
                  <a:gdLst>
                    <a:gd name="T0" fmla="*/ 76 w 76"/>
                    <a:gd name="T1" fmla="*/ 0 h 16"/>
                    <a:gd name="T2" fmla="*/ 38 w 76"/>
                    <a:gd name="T3" fmla="*/ 16 h 16"/>
                    <a:gd name="T4" fmla="*/ 0 w 76"/>
                    <a:gd name="T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6" h="16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grpFill/>
                <a:ln w="25400" cap="rnd">
                  <a:solidFill>
                    <a:srgbClr val="23CC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/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" name="Freeform 373"/>
                <p:cNvSpPr>
                  <a:spLocks/>
                </p:cNvSpPr>
                <p:nvPr/>
              </p:nvSpPr>
              <p:spPr bwMode="auto">
                <a:xfrm>
                  <a:off x="8597900" y="1543051"/>
                  <a:ext cx="438150" cy="93662"/>
                </a:xfrm>
                <a:custGeom>
                  <a:avLst/>
                  <a:gdLst>
                    <a:gd name="T0" fmla="*/ 76 w 76"/>
                    <a:gd name="T1" fmla="*/ 0 h 16"/>
                    <a:gd name="T2" fmla="*/ 38 w 76"/>
                    <a:gd name="T3" fmla="*/ 16 h 16"/>
                    <a:gd name="T4" fmla="*/ 0 w 76"/>
                    <a:gd name="T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6" h="16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grpFill/>
                <a:ln w="25400" cap="rnd">
                  <a:solidFill>
                    <a:srgbClr val="23CC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/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" name="Oval 371"/>
                <p:cNvSpPr>
                  <a:spLocks noChangeArrowheads="1"/>
                </p:cNvSpPr>
                <p:nvPr/>
              </p:nvSpPr>
              <p:spPr bwMode="auto">
                <a:xfrm>
                  <a:off x="8597900" y="1254126"/>
                  <a:ext cx="438150" cy="185737"/>
                </a:xfrm>
                <a:prstGeom prst="ellipse">
                  <a:avLst/>
                </a:prstGeom>
                <a:grpFill/>
                <a:ln w="25400" cap="rnd">
                  <a:solidFill>
                    <a:srgbClr val="23CC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/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4088" name="Group 87"/>
              <p:cNvGrpSpPr>
                <a:grpSpLocks/>
              </p:cNvGrpSpPr>
              <p:nvPr/>
            </p:nvGrpSpPr>
            <p:grpSpPr bwMode="auto">
              <a:xfrm>
                <a:off x="5742649" y="5027858"/>
                <a:ext cx="370707" cy="183151"/>
                <a:chOff x="5852188" y="4742108"/>
                <a:chExt cx="370707" cy="183151"/>
              </a:xfrm>
            </p:grpSpPr>
            <p:sp>
              <p:nvSpPr>
                <p:cNvPr id="44089" name="Freeform 88"/>
                <p:cNvSpPr>
                  <a:spLocks/>
                </p:cNvSpPr>
                <p:nvPr/>
              </p:nvSpPr>
              <p:spPr bwMode="auto">
                <a:xfrm>
                  <a:off x="6054490" y="4763386"/>
                  <a:ext cx="128591" cy="48212"/>
                </a:xfrm>
                <a:custGeom>
                  <a:avLst/>
                  <a:gdLst>
                    <a:gd name="T0" fmla="*/ 6668 w 135"/>
                    <a:gd name="T1" fmla="*/ 41529 h 101"/>
                    <a:gd name="T2" fmla="*/ 5715 w 135"/>
                    <a:gd name="T3" fmla="*/ 40574 h 101"/>
                    <a:gd name="T4" fmla="*/ 14288 w 135"/>
                    <a:gd name="T5" fmla="*/ 25299 h 101"/>
                    <a:gd name="T6" fmla="*/ 91442 w 135"/>
                    <a:gd name="T7" fmla="*/ 3341 h 101"/>
                    <a:gd name="T8" fmla="*/ 121923 w 135"/>
                    <a:gd name="T9" fmla="*/ 7160 h 101"/>
                    <a:gd name="T10" fmla="*/ 122876 w 135"/>
                    <a:gd name="T11" fmla="*/ 7638 h 101"/>
                    <a:gd name="T12" fmla="*/ 114303 w 135"/>
                    <a:gd name="T13" fmla="*/ 22913 h 101"/>
                    <a:gd name="T14" fmla="*/ 37149 w 135"/>
                    <a:gd name="T15" fmla="*/ 45348 h 101"/>
                    <a:gd name="T16" fmla="*/ 6668 w 135"/>
                    <a:gd name="T17" fmla="*/ 41529 h 10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7" y="87"/>
                      </a:moveTo>
                      <a:cubicBezTo>
                        <a:pt x="6" y="85"/>
                        <a:pt x="6" y="85"/>
                        <a:pt x="6" y="85"/>
                      </a:cubicBezTo>
                      <a:cubicBezTo>
                        <a:pt x="0" y="74"/>
                        <a:pt x="4" y="59"/>
                        <a:pt x="15" y="53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107" y="0"/>
                        <a:pt x="122" y="3"/>
                        <a:pt x="128" y="15"/>
                      </a:cubicBez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2" y="41"/>
                        <a:pt x="120" y="48"/>
                      </a:cubicBezTo>
                      <a:cubicBezTo>
                        <a:pt x="39" y="95"/>
                        <a:pt x="39" y="95"/>
                        <a:pt x="39" y="95"/>
                      </a:cubicBezTo>
                      <a:cubicBezTo>
                        <a:pt x="28" y="101"/>
                        <a:pt x="14" y="97"/>
                        <a:pt x="7" y="87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90" name="Freeform 89"/>
                <p:cNvSpPr>
                  <a:spLocks/>
                </p:cNvSpPr>
                <p:nvPr/>
              </p:nvSpPr>
              <p:spPr bwMode="auto">
                <a:xfrm>
                  <a:off x="6057179" y="4742108"/>
                  <a:ext cx="45733" cy="67604"/>
                </a:xfrm>
                <a:custGeom>
                  <a:avLst/>
                  <a:gdLst>
                    <a:gd name="T0" fmla="*/ 23819 w 48"/>
                    <a:gd name="T1" fmla="*/ 67604 h 141"/>
                    <a:gd name="T2" fmla="*/ 21914 w 48"/>
                    <a:gd name="T3" fmla="*/ 67604 h 141"/>
                    <a:gd name="T4" fmla="*/ 0 w 48"/>
                    <a:gd name="T5" fmla="*/ 56097 h 141"/>
                    <a:gd name="T6" fmla="*/ 0 w 48"/>
                    <a:gd name="T7" fmla="*/ 11028 h 141"/>
                    <a:gd name="T8" fmla="*/ 21914 w 48"/>
                    <a:gd name="T9" fmla="*/ 0 h 141"/>
                    <a:gd name="T10" fmla="*/ 23819 w 48"/>
                    <a:gd name="T11" fmla="*/ 0 h 141"/>
                    <a:gd name="T12" fmla="*/ 45733 w 48"/>
                    <a:gd name="T13" fmla="*/ 11028 h 141"/>
                    <a:gd name="T14" fmla="*/ 45733 w 48"/>
                    <a:gd name="T15" fmla="*/ 56097 h 141"/>
                    <a:gd name="T16" fmla="*/ 23819 w 48"/>
                    <a:gd name="T17" fmla="*/ 67604 h 14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8" h="141">
                      <a:moveTo>
                        <a:pt x="25" y="141"/>
                      </a:moveTo>
                      <a:cubicBezTo>
                        <a:pt x="23" y="141"/>
                        <a:pt x="23" y="141"/>
                        <a:pt x="23" y="141"/>
                      </a:cubicBezTo>
                      <a:cubicBezTo>
                        <a:pt x="11" y="141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3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7" y="0"/>
                        <a:pt x="48" y="11"/>
                        <a:pt x="48" y="23"/>
                      </a:cubicBezTo>
                      <a:cubicBezTo>
                        <a:pt x="48" y="117"/>
                        <a:pt x="48" y="117"/>
                        <a:pt x="48" y="117"/>
                      </a:cubicBezTo>
                      <a:cubicBezTo>
                        <a:pt x="48" y="130"/>
                        <a:pt x="37" y="141"/>
                        <a:pt x="25" y="141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91" name="Freeform 90"/>
                <p:cNvSpPr>
                  <a:spLocks/>
                </p:cNvSpPr>
                <p:nvPr/>
              </p:nvSpPr>
              <p:spPr bwMode="auto">
                <a:xfrm>
                  <a:off x="6093228" y="4820755"/>
                  <a:ext cx="128591" cy="49020"/>
                </a:xfrm>
                <a:custGeom>
                  <a:avLst/>
                  <a:gdLst>
                    <a:gd name="T0" fmla="*/ 6668 w 135"/>
                    <a:gd name="T1" fmla="*/ 8170 h 102"/>
                    <a:gd name="T2" fmla="*/ 6668 w 135"/>
                    <a:gd name="T3" fmla="*/ 7689 h 102"/>
                    <a:gd name="T4" fmla="*/ 38101 w 135"/>
                    <a:gd name="T5" fmla="*/ 3364 h 102"/>
                    <a:gd name="T6" fmla="*/ 114303 w 135"/>
                    <a:gd name="T7" fmla="*/ 25952 h 102"/>
                    <a:gd name="T8" fmla="*/ 122876 w 135"/>
                    <a:gd name="T9" fmla="*/ 41331 h 102"/>
                    <a:gd name="T10" fmla="*/ 122876 w 135"/>
                    <a:gd name="T11" fmla="*/ 41811 h 102"/>
                    <a:gd name="T12" fmla="*/ 91442 w 135"/>
                    <a:gd name="T13" fmla="*/ 45656 h 102"/>
                    <a:gd name="T14" fmla="*/ 14288 w 135"/>
                    <a:gd name="T15" fmla="*/ 23549 h 102"/>
                    <a:gd name="T16" fmla="*/ 6668 w 135"/>
                    <a:gd name="T17" fmla="*/ 8170 h 10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35" h="102">
                      <a:moveTo>
                        <a:pt x="7" y="17"/>
                      </a:move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13" y="5"/>
                        <a:pt x="28" y="0"/>
                        <a:pt x="40" y="7"/>
                      </a:cubicBezTo>
                      <a:cubicBezTo>
                        <a:pt x="120" y="54"/>
                        <a:pt x="120" y="54"/>
                        <a:pt x="120" y="54"/>
                      </a:cubicBezTo>
                      <a:cubicBezTo>
                        <a:pt x="132" y="61"/>
                        <a:pt x="135" y="75"/>
                        <a:pt x="129" y="86"/>
                      </a:cubicBezTo>
                      <a:cubicBezTo>
                        <a:pt x="129" y="87"/>
                        <a:pt x="129" y="87"/>
                        <a:pt x="129" y="87"/>
                      </a:cubicBezTo>
                      <a:cubicBezTo>
                        <a:pt x="122" y="99"/>
                        <a:pt x="107" y="102"/>
                        <a:pt x="96" y="95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4" y="42"/>
                        <a:pt x="0" y="28"/>
                        <a:pt x="7" y="17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92" name="Freeform 91"/>
                <p:cNvSpPr>
                  <a:spLocks/>
                </p:cNvSpPr>
                <p:nvPr/>
              </p:nvSpPr>
              <p:spPr bwMode="auto">
                <a:xfrm>
                  <a:off x="6094304" y="4798400"/>
                  <a:ext cx="128591" cy="48750"/>
                </a:xfrm>
                <a:custGeom>
                  <a:avLst/>
                  <a:gdLst>
                    <a:gd name="T0" fmla="*/ 5715 w 135"/>
                    <a:gd name="T1" fmla="*/ 41581 h 102"/>
                    <a:gd name="T2" fmla="*/ 5715 w 135"/>
                    <a:gd name="T3" fmla="*/ 40625 h 102"/>
                    <a:gd name="T4" fmla="*/ 14288 w 135"/>
                    <a:gd name="T5" fmla="*/ 25331 h 102"/>
                    <a:gd name="T6" fmla="*/ 90490 w 135"/>
                    <a:gd name="T7" fmla="*/ 3346 h 102"/>
                    <a:gd name="T8" fmla="*/ 121923 w 135"/>
                    <a:gd name="T9" fmla="*/ 7169 h 102"/>
                    <a:gd name="T10" fmla="*/ 121923 w 135"/>
                    <a:gd name="T11" fmla="*/ 7647 h 102"/>
                    <a:gd name="T12" fmla="*/ 114303 w 135"/>
                    <a:gd name="T13" fmla="*/ 22941 h 102"/>
                    <a:gd name="T14" fmla="*/ 37149 w 135"/>
                    <a:gd name="T15" fmla="*/ 45404 h 102"/>
                    <a:gd name="T16" fmla="*/ 5715 w 135"/>
                    <a:gd name="T17" fmla="*/ 41581 h 10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35" h="102">
                      <a:moveTo>
                        <a:pt x="6" y="87"/>
                      </a:moveTo>
                      <a:cubicBezTo>
                        <a:pt x="6" y="85"/>
                        <a:pt x="6" y="85"/>
                        <a:pt x="6" y="85"/>
                      </a:cubicBezTo>
                      <a:cubicBezTo>
                        <a:pt x="0" y="75"/>
                        <a:pt x="3" y="60"/>
                        <a:pt x="15" y="53"/>
                      </a:cubicBezTo>
                      <a:cubicBezTo>
                        <a:pt x="95" y="7"/>
                        <a:pt x="95" y="7"/>
                        <a:pt x="95" y="7"/>
                      </a:cubicBezTo>
                      <a:cubicBezTo>
                        <a:pt x="107" y="0"/>
                        <a:pt x="122" y="4"/>
                        <a:pt x="128" y="15"/>
                      </a:cubicBezTo>
                      <a:cubicBezTo>
                        <a:pt x="128" y="16"/>
                        <a:pt x="128" y="16"/>
                        <a:pt x="128" y="16"/>
                      </a:cubicBezTo>
                      <a:cubicBezTo>
                        <a:pt x="135" y="28"/>
                        <a:pt x="131" y="42"/>
                        <a:pt x="120" y="48"/>
                      </a:cubicBezTo>
                      <a:cubicBezTo>
                        <a:pt x="39" y="95"/>
                        <a:pt x="39" y="95"/>
                        <a:pt x="39" y="95"/>
                      </a:cubicBezTo>
                      <a:cubicBezTo>
                        <a:pt x="28" y="102"/>
                        <a:pt x="13" y="98"/>
                        <a:pt x="6" y="87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93" name="Freeform 92"/>
                <p:cNvSpPr>
                  <a:spLocks/>
                </p:cNvSpPr>
                <p:nvPr/>
              </p:nvSpPr>
              <p:spPr bwMode="auto">
                <a:xfrm>
                  <a:off x="6056641" y="4858193"/>
                  <a:ext cx="46271" cy="67066"/>
                </a:xfrm>
                <a:custGeom>
                  <a:avLst/>
                  <a:gdLst>
                    <a:gd name="T0" fmla="*/ 22663 w 49"/>
                    <a:gd name="T1" fmla="*/ 0 h 140"/>
                    <a:gd name="T2" fmla="*/ 23608 w 49"/>
                    <a:gd name="T3" fmla="*/ 0 h 140"/>
                    <a:gd name="T4" fmla="*/ 46271 w 49"/>
                    <a:gd name="T5" fmla="*/ 11018 h 140"/>
                    <a:gd name="T6" fmla="*/ 46271 w 49"/>
                    <a:gd name="T7" fmla="*/ 56048 h 140"/>
                    <a:gd name="T8" fmla="*/ 23608 w 49"/>
                    <a:gd name="T9" fmla="*/ 67066 h 140"/>
                    <a:gd name="T10" fmla="*/ 22663 w 49"/>
                    <a:gd name="T11" fmla="*/ 67066 h 140"/>
                    <a:gd name="T12" fmla="*/ 0 w 49"/>
                    <a:gd name="T13" fmla="*/ 56048 h 140"/>
                    <a:gd name="T14" fmla="*/ 0 w 49"/>
                    <a:gd name="T15" fmla="*/ 11018 h 140"/>
                    <a:gd name="T16" fmla="*/ 22663 w 49"/>
                    <a:gd name="T17" fmla="*/ 0 h 14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9" h="140">
                      <a:moveTo>
                        <a:pt x="24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8" y="0"/>
                        <a:pt x="49" y="11"/>
                        <a:pt x="49" y="23"/>
                      </a:cubicBezTo>
                      <a:cubicBezTo>
                        <a:pt x="49" y="117"/>
                        <a:pt x="49" y="117"/>
                        <a:pt x="49" y="117"/>
                      </a:cubicBezTo>
                      <a:cubicBezTo>
                        <a:pt x="49" y="130"/>
                        <a:pt x="38" y="140"/>
                        <a:pt x="25" y="140"/>
                      </a:cubicBezTo>
                      <a:cubicBezTo>
                        <a:pt x="24" y="140"/>
                        <a:pt x="24" y="140"/>
                        <a:pt x="24" y="140"/>
                      </a:cubicBezTo>
                      <a:cubicBezTo>
                        <a:pt x="11" y="140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4" y="0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94" name="Freeform 93"/>
                <p:cNvSpPr>
                  <a:spLocks/>
                </p:cNvSpPr>
                <p:nvPr/>
              </p:nvSpPr>
              <p:spPr bwMode="auto">
                <a:xfrm>
                  <a:off x="6055566" y="4856308"/>
                  <a:ext cx="128053" cy="48750"/>
                </a:xfrm>
                <a:custGeom>
                  <a:avLst/>
                  <a:gdLst>
                    <a:gd name="T0" fmla="*/ 5691 w 135"/>
                    <a:gd name="T1" fmla="*/ 7647 h 102"/>
                    <a:gd name="T2" fmla="*/ 5691 w 135"/>
                    <a:gd name="T3" fmla="*/ 7169 h 102"/>
                    <a:gd name="T4" fmla="*/ 36045 w 135"/>
                    <a:gd name="T5" fmla="*/ 2868 h 102"/>
                    <a:gd name="T6" fmla="*/ 113825 w 135"/>
                    <a:gd name="T7" fmla="*/ 25331 h 102"/>
                    <a:gd name="T8" fmla="*/ 121413 w 135"/>
                    <a:gd name="T9" fmla="*/ 41103 h 102"/>
                    <a:gd name="T10" fmla="*/ 120465 w 135"/>
                    <a:gd name="T11" fmla="*/ 41103 h 102"/>
                    <a:gd name="T12" fmla="*/ 90111 w 135"/>
                    <a:gd name="T13" fmla="*/ 45404 h 102"/>
                    <a:gd name="T14" fmla="*/ 13280 w 135"/>
                    <a:gd name="T15" fmla="*/ 22941 h 102"/>
                    <a:gd name="T16" fmla="*/ 5691 w 135"/>
                    <a:gd name="T17" fmla="*/ 7647 h 10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35" h="102">
                      <a:moveTo>
                        <a:pt x="6" y="16"/>
                      </a:move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13" y="4"/>
                        <a:pt x="28" y="0"/>
                        <a:pt x="38" y="6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31" y="60"/>
                        <a:pt x="135" y="74"/>
                        <a:pt x="128" y="86"/>
                      </a:cubicBezTo>
                      <a:cubicBezTo>
                        <a:pt x="127" y="86"/>
                        <a:pt x="127" y="86"/>
                        <a:pt x="127" y="86"/>
                      </a:cubicBezTo>
                      <a:cubicBezTo>
                        <a:pt x="122" y="98"/>
                        <a:pt x="107" y="102"/>
                        <a:pt x="95" y="95"/>
                      </a:cubicBezTo>
                      <a:cubicBezTo>
                        <a:pt x="14" y="48"/>
                        <a:pt x="14" y="48"/>
                        <a:pt x="14" y="48"/>
                      </a:cubicBezTo>
                      <a:cubicBezTo>
                        <a:pt x="3" y="42"/>
                        <a:pt x="0" y="28"/>
                        <a:pt x="6" y="16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95" name="Freeform 94"/>
                <p:cNvSpPr>
                  <a:spLocks/>
                </p:cNvSpPr>
                <p:nvPr/>
              </p:nvSpPr>
              <p:spPr bwMode="auto">
                <a:xfrm>
                  <a:off x="5892003" y="4855769"/>
                  <a:ext cx="128053" cy="48481"/>
                </a:xfrm>
                <a:custGeom>
                  <a:avLst/>
                  <a:gdLst>
                    <a:gd name="T0" fmla="*/ 121413 w 135"/>
                    <a:gd name="T1" fmla="*/ 7200 h 101"/>
                    <a:gd name="T2" fmla="*/ 122362 w 135"/>
                    <a:gd name="T3" fmla="*/ 7680 h 101"/>
                    <a:gd name="T4" fmla="*/ 113825 w 135"/>
                    <a:gd name="T5" fmla="*/ 23520 h 101"/>
                    <a:gd name="T6" fmla="*/ 36993 w 135"/>
                    <a:gd name="T7" fmla="*/ 46081 h 101"/>
                    <a:gd name="T8" fmla="*/ 6640 w 135"/>
                    <a:gd name="T9" fmla="*/ 41761 h 101"/>
                    <a:gd name="T10" fmla="*/ 5691 w 135"/>
                    <a:gd name="T11" fmla="*/ 41281 h 101"/>
                    <a:gd name="T12" fmla="*/ 14228 w 135"/>
                    <a:gd name="T13" fmla="*/ 25921 h 101"/>
                    <a:gd name="T14" fmla="*/ 91060 w 135"/>
                    <a:gd name="T15" fmla="*/ 3360 h 101"/>
                    <a:gd name="T16" fmla="*/ 121413 w 135"/>
                    <a:gd name="T17" fmla="*/ 7200 h 10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128" y="15"/>
                      </a:move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1" y="42"/>
                        <a:pt x="120" y="49"/>
                      </a:cubicBezTo>
                      <a:cubicBezTo>
                        <a:pt x="39" y="96"/>
                        <a:pt x="39" y="96"/>
                        <a:pt x="39" y="96"/>
                      </a:cubicBezTo>
                      <a:cubicBezTo>
                        <a:pt x="28" y="101"/>
                        <a:pt x="13" y="98"/>
                        <a:pt x="7" y="87"/>
                      </a:cubicBezTo>
                      <a:cubicBezTo>
                        <a:pt x="6" y="86"/>
                        <a:pt x="6" y="86"/>
                        <a:pt x="6" y="86"/>
                      </a:cubicBezTo>
                      <a:cubicBezTo>
                        <a:pt x="0" y="74"/>
                        <a:pt x="3" y="60"/>
                        <a:pt x="15" y="54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107" y="0"/>
                        <a:pt x="121" y="4"/>
                        <a:pt x="128" y="15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96" name="Freeform 95"/>
                <p:cNvSpPr>
                  <a:spLocks/>
                </p:cNvSpPr>
                <p:nvPr/>
              </p:nvSpPr>
              <p:spPr bwMode="auto">
                <a:xfrm>
                  <a:off x="5971632" y="4858193"/>
                  <a:ext cx="45733" cy="67066"/>
                </a:xfrm>
                <a:custGeom>
                  <a:avLst/>
                  <a:gdLst>
                    <a:gd name="T0" fmla="*/ 21914 w 48"/>
                    <a:gd name="T1" fmla="*/ 0 h 140"/>
                    <a:gd name="T2" fmla="*/ 23819 w 48"/>
                    <a:gd name="T3" fmla="*/ 0 h 140"/>
                    <a:gd name="T4" fmla="*/ 45733 w 48"/>
                    <a:gd name="T5" fmla="*/ 11018 h 140"/>
                    <a:gd name="T6" fmla="*/ 45733 w 48"/>
                    <a:gd name="T7" fmla="*/ 56048 h 140"/>
                    <a:gd name="T8" fmla="*/ 23819 w 48"/>
                    <a:gd name="T9" fmla="*/ 67066 h 140"/>
                    <a:gd name="T10" fmla="*/ 21914 w 48"/>
                    <a:gd name="T11" fmla="*/ 67066 h 140"/>
                    <a:gd name="T12" fmla="*/ 0 w 48"/>
                    <a:gd name="T13" fmla="*/ 56048 h 140"/>
                    <a:gd name="T14" fmla="*/ 0 w 48"/>
                    <a:gd name="T15" fmla="*/ 11018 h 140"/>
                    <a:gd name="T16" fmla="*/ 21914 w 48"/>
                    <a:gd name="T17" fmla="*/ 0 h 14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8" h="140">
                      <a:moveTo>
                        <a:pt x="23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7" y="0"/>
                        <a:pt x="48" y="11"/>
                        <a:pt x="48" y="23"/>
                      </a:cubicBezTo>
                      <a:cubicBezTo>
                        <a:pt x="48" y="117"/>
                        <a:pt x="48" y="117"/>
                        <a:pt x="48" y="117"/>
                      </a:cubicBezTo>
                      <a:cubicBezTo>
                        <a:pt x="48" y="130"/>
                        <a:pt x="37" y="140"/>
                        <a:pt x="25" y="140"/>
                      </a:cubicBezTo>
                      <a:cubicBezTo>
                        <a:pt x="23" y="140"/>
                        <a:pt x="23" y="140"/>
                        <a:pt x="23" y="140"/>
                      </a:cubicBezTo>
                      <a:cubicBezTo>
                        <a:pt x="11" y="140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97" name="Freeform 96"/>
                <p:cNvSpPr>
                  <a:spLocks/>
                </p:cNvSpPr>
                <p:nvPr/>
              </p:nvSpPr>
              <p:spPr bwMode="auto">
                <a:xfrm>
                  <a:off x="5853264" y="4798400"/>
                  <a:ext cx="128053" cy="48212"/>
                </a:xfrm>
                <a:custGeom>
                  <a:avLst/>
                  <a:gdLst>
                    <a:gd name="T0" fmla="*/ 121413 w 135"/>
                    <a:gd name="T1" fmla="*/ 40574 h 101"/>
                    <a:gd name="T2" fmla="*/ 121413 w 135"/>
                    <a:gd name="T3" fmla="*/ 41052 h 101"/>
                    <a:gd name="T4" fmla="*/ 91060 w 135"/>
                    <a:gd name="T5" fmla="*/ 44871 h 101"/>
                    <a:gd name="T6" fmla="*/ 14228 w 135"/>
                    <a:gd name="T7" fmla="*/ 22435 h 101"/>
                    <a:gd name="T8" fmla="*/ 6640 w 135"/>
                    <a:gd name="T9" fmla="*/ 7160 h 101"/>
                    <a:gd name="T10" fmla="*/ 6640 w 135"/>
                    <a:gd name="T11" fmla="*/ 6683 h 101"/>
                    <a:gd name="T12" fmla="*/ 36993 w 135"/>
                    <a:gd name="T13" fmla="*/ 2864 h 101"/>
                    <a:gd name="T14" fmla="*/ 113825 w 135"/>
                    <a:gd name="T15" fmla="*/ 24822 h 101"/>
                    <a:gd name="T16" fmla="*/ 121413 w 135"/>
                    <a:gd name="T17" fmla="*/ 40574 h 10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128" y="85"/>
                      </a:moveTo>
                      <a:cubicBezTo>
                        <a:pt x="128" y="86"/>
                        <a:pt x="128" y="86"/>
                        <a:pt x="128" y="86"/>
                      </a:cubicBezTo>
                      <a:cubicBezTo>
                        <a:pt x="122" y="97"/>
                        <a:pt x="107" y="101"/>
                        <a:pt x="96" y="94"/>
                      </a:cubicBezTo>
                      <a:cubicBezTo>
                        <a:pt x="15" y="47"/>
                        <a:pt x="15" y="47"/>
                        <a:pt x="15" y="47"/>
                      </a:cubicBezTo>
                      <a:cubicBezTo>
                        <a:pt x="3" y="42"/>
                        <a:pt x="0" y="27"/>
                        <a:pt x="7" y="15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13" y="3"/>
                        <a:pt x="28" y="0"/>
                        <a:pt x="39" y="6"/>
                      </a:cubicBezTo>
                      <a:cubicBezTo>
                        <a:pt x="120" y="52"/>
                        <a:pt x="120" y="52"/>
                        <a:pt x="120" y="52"/>
                      </a:cubicBezTo>
                      <a:cubicBezTo>
                        <a:pt x="131" y="59"/>
                        <a:pt x="135" y="74"/>
                        <a:pt x="128" y="85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98" name="Freeform 97"/>
                <p:cNvSpPr>
                  <a:spLocks/>
                </p:cNvSpPr>
                <p:nvPr/>
              </p:nvSpPr>
              <p:spPr bwMode="auto">
                <a:xfrm>
                  <a:off x="5852188" y="4820755"/>
                  <a:ext cx="128053" cy="48481"/>
                </a:xfrm>
                <a:custGeom>
                  <a:avLst/>
                  <a:gdLst>
                    <a:gd name="T0" fmla="*/ 122362 w 135"/>
                    <a:gd name="T1" fmla="*/ 6720 h 101"/>
                    <a:gd name="T2" fmla="*/ 122362 w 135"/>
                    <a:gd name="T3" fmla="*/ 7680 h 101"/>
                    <a:gd name="T4" fmla="*/ 113825 w 135"/>
                    <a:gd name="T5" fmla="*/ 23040 h 101"/>
                    <a:gd name="T6" fmla="*/ 37942 w 135"/>
                    <a:gd name="T7" fmla="*/ 45121 h 101"/>
                    <a:gd name="T8" fmla="*/ 7588 w 135"/>
                    <a:gd name="T9" fmla="*/ 41281 h 101"/>
                    <a:gd name="T10" fmla="*/ 6640 w 135"/>
                    <a:gd name="T11" fmla="*/ 40801 h 101"/>
                    <a:gd name="T12" fmla="*/ 14228 w 135"/>
                    <a:gd name="T13" fmla="*/ 25441 h 101"/>
                    <a:gd name="T14" fmla="*/ 92008 w 135"/>
                    <a:gd name="T15" fmla="*/ 2880 h 101"/>
                    <a:gd name="T16" fmla="*/ 122362 w 135"/>
                    <a:gd name="T17" fmla="*/ 6720 h 10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129" y="14"/>
                      </a:move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2" y="42"/>
                        <a:pt x="120" y="48"/>
                      </a:cubicBezTo>
                      <a:cubicBezTo>
                        <a:pt x="40" y="94"/>
                        <a:pt x="40" y="94"/>
                        <a:pt x="40" y="94"/>
                      </a:cubicBezTo>
                      <a:cubicBezTo>
                        <a:pt x="28" y="101"/>
                        <a:pt x="13" y="98"/>
                        <a:pt x="8" y="86"/>
                      </a:cubicBezTo>
                      <a:cubicBezTo>
                        <a:pt x="7" y="85"/>
                        <a:pt x="7" y="85"/>
                        <a:pt x="7" y="85"/>
                      </a:cubicBezTo>
                      <a:cubicBezTo>
                        <a:pt x="0" y="74"/>
                        <a:pt x="4" y="60"/>
                        <a:pt x="15" y="53"/>
                      </a:cubicBezTo>
                      <a:cubicBezTo>
                        <a:pt x="97" y="6"/>
                        <a:pt x="97" y="6"/>
                        <a:pt x="97" y="6"/>
                      </a:cubicBezTo>
                      <a:cubicBezTo>
                        <a:pt x="107" y="0"/>
                        <a:pt x="122" y="4"/>
                        <a:pt x="129" y="14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99" name="Freeform 98"/>
                <p:cNvSpPr>
                  <a:spLocks/>
                </p:cNvSpPr>
                <p:nvPr/>
              </p:nvSpPr>
              <p:spPr bwMode="auto">
                <a:xfrm>
                  <a:off x="5971632" y="4742108"/>
                  <a:ext cx="46809" cy="67604"/>
                </a:xfrm>
                <a:custGeom>
                  <a:avLst/>
                  <a:gdLst>
                    <a:gd name="T0" fmla="*/ 23882 w 49"/>
                    <a:gd name="T1" fmla="*/ 67604 h 141"/>
                    <a:gd name="T2" fmla="*/ 22927 w 49"/>
                    <a:gd name="T3" fmla="*/ 67604 h 141"/>
                    <a:gd name="T4" fmla="*/ 0 w 49"/>
                    <a:gd name="T5" fmla="*/ 56097 h 141"/>
                    <a:gd name="T6" fmla="*/ 0 w 49"/>
                    <a:gd name="T7" fmla="*/ 11028 h 141"/>
                    <a:gd name="T8" fmla="*/ 22927 w 49"/>
                    <a:gd name="T9" fmla="*/ 0 h 141"/>
                    <a:gd name="T10" fmla="*/ 23882 w 49"/>
                    <a:gd name="T11" fmla="*/ 0 h 141"/>
                    <a:gd name="T12" fmla="*/ 46809 w 49"/>
                    <a:gd name="T13" fmla="*/ 11028 h 141"/>
                    <a:gd name="T14" fmla="*/ 46809 w 49"/>
                    <a:gd name="T15" fmla="*/ 56097 h 141"/>
                    <a:gd name="T16" fmla="*/ 23882 w 49"/>
                    <a:gd name="T17" fmla="*/ 67604 h 14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9" h="141">
                      <a:moveTo>
                        <a:pt x="25" y="141"/>
                      </a:moveTo>
                      <a:cubicBezTo>
                        <a:pt x="24" y="141"/>
                        <a:pt x="24" y="141"/>
                        <a:pt x="24" y="141"/>
                      </a:cubicBezTo>
                      <a:cubicBezTo>
                        <a:pt x="11" y="141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4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8" y="0"/>
                        <a:pt x="49" y="11"/>
                        <a:pt x="49" y="23"/>
                      </a:cubicBezTo>
                      <a:cubicBezTo>
                        <a:pt x="49" y="117"/>
                        <a:pt x="49" y="117"/>
                        <a:pt x="49" y="117"/>
                      </a:cubicBezTo>
                      <a:cubicBezTo>
                        <a:pt x="49" y="130"/>
                        <a:pt x="38" y="141"/>
                        <a:pt x="25" y="141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00" name="Freeform 99"/>
                <p:cNvSpPr>
                  <a:spLocks/>
                </p:cNvSpPr>
                <p:nvPr/>
              </p:nvSpPr>
              <p:spPr bwMode="auto">
                <a:xfrm>
                  <a:off x="5890927" y="4762309"/>
                  <a:ext cx="128591" cy="49289"/>
                </a:xfrm>
                <a:custGeom>
                  <a:avLst/>
                  <a:gdLst>
                    <a:gd name="T0" fmla="*/ 122876 w 135"/>
                    <a:gd name="T1" fmla="*/ 41154 h 103"/>
                    <a:gd name="T2" fmla="*/ 122876 w 135"/>
                    <a:gd name="T3" fmla="*/ 41632 h 103"/>
                    <a:gd name="T4" fmla="*/ 92395 w 135"/>
                    <a:gd name="T5" fmla="*/ 45939 h 103"/>
                    <a:gd name="T6" fmla="*/ 14288 w 135"/>
                    <a:gd name="T7" fmla="*/ 23448 h 103"/>
                    <a:gd name="T8" fmla="*/ 6668 w 135"/>
                    <a:gd name="T9" fmla="*/ 8135 h 103"/>
                    <a:gd name="T10" fmla="*/ 7620 w 135"/>
                    <a:gd name="T11" fmla="*/ 7657 h 103"/>
                    <a:gd name="T12" fmla="*/ 38101 w 135"/>
                    <a:gd name="T13" fmla="*/ 3350 h 103"/>
                    <a:gd name="T14" fmla="*/ 115256 w 135"/>
                    <a:gd name="T15" fmla="*/ 25841 h 103"/>
                    <a:gd name="T16" fmla="*/ 122876 w 135"/>
                    <a:gd name="T17" fmla="*/ 41154 h 10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35" h="103">
                      <a:moveTo>
                        <a:pt x="129" y="86"/>
                      </a:moveTo>
                      <a:cubicBezTo>
                        <a:pt x="129" y="87"/>
                        <a:pt x="129" y="87"/>
                        <a:pt x="129" y="87"/>
                      </a:cubicBezTo>
                      <a:cubicBezTo>
                        <a:pt x="122" y="99"/>
                        <a:pt x="107" y="103"/>
                        <a:pt x="97" y="96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4" y="42"/>
                        <a:pt x="0" y="28"/>
                        <a:pt x="7" y="17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13" y="5"/>
                        <a:pt x="28" y="0"/>
                        <a:pt x="40" y="7"/>
                      </a:cubicBezTo>
                      <a:cubicBezTo>
                        <a:pt x="121" y="54"/>
                        <a:pt x="121" y="54"/>
                        <a:pt x="121" y="54"/>
                      </a:cubicBezTo>
                      <a:cubicBezTo>
                        <a:pt x="132" y="61"/>
                        <a:pt x="135" y="75"/>
                        <a:pt x="129" y="86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01" name="Freeform 100"/>
                <p:cNvSpPr>
                  <a:spLocks noEditPoints="1"/>
                </p:cNvSpPr>
                <p:nvPr/>
              </p:nvSpPr>
              <p:spPr bwMode="auto">
                <a:xfrm>
                  <a:off x="5994768" y="4812136"/>
                  <a:ext cx="85548" cy="43633"/>
                </a:xfrm>
                <a:custGeom>
                  <a:avLst/>
                  <a:gdLst>
                    <a:gd name="T0" fmla="*/ 78894 w 90"/>
                    <a:gd name="T1" fmla="*/ 16302 h 91"/>
                    <a:gd name="T2" fmla="*/ 54180 w 90"/>
                    <a:gd name="T3" fmla="*/ 3356 h 91"/>
                    <a:gd name="T4" fmla="*/ 31368 w 90"/>
                    <a:gd name="T5" fmla="*/ 3356 h 91"/>
                    <a:gd name="T6" fmla="*/ 6654 w 90"/>
                    <a:gd name="T7" fmla="*/ 16302 h 91"/>
                    <a:gd name="T8" fmla="*/ 6654 w 90"/>
                    <a:gd name="T9" fmla="*/ 27331 h 91"/>
                    <a:gd name="T10" fmla="*/ 31368 w 90"/>
                    <a:gd name="T11" fmla="*/ 40277 h 91"/>
                    <a:gd name="T12" fmla="*/ 54180 w 90"/>
                    <a:gd name="T13" fmla="*/ 40277 h 91"/>
                    <a:gd name="T14" fmla="*/ 78894 w 90"/>
                    <a:gd name="T15" fmla="*/ 27331 h 91"/>
                    <a:gd name="T16" fmla="*/ 78894 w 90"/>
                    <a:gd name="T17" fmla="*/ 16302 h 91"/>
                    <a:gd name="T18" fmla="*/ 56081 w 90"/>
                    <a:gd name="T19" fmla="*/ 23015 h 91"/>
                    <a:gd name="T20" fmla="*/ 45626 w 90"/>
                    <a:gd name="T21" fmla="*/ 28769 h 91"/>
                    <a:gd name="T22" fmla="*/ 39922 w 90"/>
                    <a:gd name="T23" fmla="*/ 28769 h 91"/>
                    <a:gd name="T24" fmla="*/ 29467 w 90"/>
                    <a:gd name="T25" fmla="*/ 23015 h 91"/>
                    <a:gd name="T26" fmla="*/ 29467 w 90"/>
                    <a:gd name="T27" fmla="*/ 20618 h 91"/>
                    <a:gd name="T28" fmla="*/ 39922 w 90"/>
                    <a:gd name="T29" fmla="*/ 15343 h 91"/>
                    <a:gd name="T30" fmla="*/ 45626 w 90"/>
                    <a:gd name="T31" fmla="*/ 15343 h 91"/>
                    <a:gd name="T32" fmla="*/ 56081 w 90"/>
                    <a:gd name="T33" fmla="*/ 20618 h 91"/>
                    <a:gd name="T34" fmla="*/ 56081 w 90"/>
                    <a:gd name="T35" fmla="*/ 23015 h 91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90" h="91">
                      <a:moveTo>
                        <a:pt x="83" y="34"/>
                      </a:move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0" y="0"/>
                        <a:pt x="40" y="0"/>
                        <a:pt x="33" y="7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0" y="41"/>
                        <a:pt x="0" y="51"/>
                        <a:pt x="7" y="57"/>
                      </a:cubicBezTo>
                      <a:cubicBezTo>
                        <a:pt x="33" y="84"/>
                        <a:pt x="33" y="84"/>
                        <a:pt x="33" y="84"/>
                      </a:cubicBezTo>
                      <a:cubicBezTo>
                        <a:pt x="40" y="91"/>
                        <a:pt x="50" y="91"/>
                        <a:pt x="57" y="84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90" y="51"/>
                        <a:pt x="90" y="41"/>
                        <a:pt x="83" y="34"/>
                      </a:cubicBezTo>
                      <a:close/>
                      <a:moveTo>
                        <a:pt x="59" y="48"/>
                      </a:moveTo>
                      <a:cubicBezTo>
                        <a:pt x="48" y="60"/>
                        <a:pt x="48" y="60"/>
                        <a:pt x="48" y="60"/>
                      </a:cubicBezTo>
                      <a:cubicBezTo>
                        <a:pt x="46" y="61"/>
                        <a:pt x="44" y="61"/>
                        <a:pt x="42" y="60"/>
                      </a:cubicBezTo>
                      <a:cubicBezTo>
                        <a:pt x="31" y="48"/>
                        <a:pt x="31" y="48"/>
                        <a:pt x="31" y="48"/>
                      </a:cubicBezTo>
                      <a:cubicBezTo>
                        <a:pt x="29" y="47"/>
                        <a:pt x="29" y="44"/>
                        <a:pt x="31" y="43"/>
                      </a:cubicBezTo>
                      <a:cubicBezTo>
                        <a:pt x="42" y="32"/>
                        <a:pt x="42" y="32"/>
                        <a:pt x="42" y="32"/>
                      </a:cubicBezTo>
                      <a:cubicBezTo>
                        <a:pt x="44" y="30"/>
                        <a:pt x="46" y="30"/>
                        <a:pt x="48" y="32"/>
                      </a:cubicBezTo>
                      <a:cubicBezTo>
                        <a:pt x="59" y="43"/>
                        <a:pt x="59" y="43"/>
                        <a:pt x="59" y="43"/>
                      </a:cubicBezTo>
                      <a:cubicBezTo>
                        <a:pt x="61" y="44"/>
                        <a:pt x="61" y="47"/>
                        <a:pt x="59" y="48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44071" name="Group 66"/>
            <p:cNvGrpSpPr>
              <a:grpSpLocks/>
            </p:cNvGrpSpPr>
            <p:nvPr/>
          </p:nvGrpSpPr>
          <p:grpSpPr bwMode="auto">
            <a:xfrm>
              <a:off x="4609324" y="4654402"/>
              <a:ext cx="912295" cy="996821"/>
              <a:chOff x="5599833" y="4983684"/>
              <a:chExt cx="658092" cy="729622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5599833" y="4983684"/>
                <a:ext cx="658092" cy="729622"/>
                <a:chOff x="8597900" y="1254126"/>
                <a:chExt cx="438150" cy="485774"/>
              </a:xfrm>
              <a:solidFill>
                <a:schemeClr val="bg1"/>
              </a:solidFill>
            </p:grpSpPr>
            <p:sp>
              <p:nvSpPr>
                <p:cNvPr id="83" name="Freeform 374"/>
                <p:cNvSpPr>
                  <a:spLocks/>
                </p:cNvSpPr>
                <p:nvPr/>
              </p:nvSpPr>
              <p:spPr bwMode="auto">
                <a:xfrm>
                  <a:off x="8597900" y="1347788"/>
                  <a:ext cx="438150" cy="392112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2 h 68"/>
                    <a:gd name="T4" fmla="*/ 38 w 76"/>
                    <a:gd name="T5" fmla="*/ 68 h 68"/>
                    <a:gd name="T6" fmla="*/ 76 w 76"/>
                    <a:gd name="T7" fmla="*/ 52 h 68"/>
                    <a:gd name="T8" fmla="*/ 76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61"/>
                        <a:pt x="17" y="68"/>
                        <a:pt x="38" y="68"/>
                      </a:cubicBezTo>
                      <a:cubicBezTo>
                        <a:pt x="59" y="68"/>
                        <a:pt x="76" y="61"/>
                        <a:pt x="76" y="52"/>
                      </a:cubicBezTo>
                      <a:cubicBezTo>
                        <a:pt x="76" y="0"/>
                        <a:pt x="76" y="0"/>
                        <a:pt x="76" y="0"/>
                      </a:cubicBezTo>
                    </a:path>
                  </a:pathLst>
                </a:custGeom>
                <a:grpFill/>
                <a:ln w="25400" cap="rnd">
                  <a:solidFill>
                    <a:srgbClr val="23CC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/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4" name="Freeform 372"/>
                <p:cNvSpPr>
                  <a:spLocks/>
                </p:cNvSpPr>
                <p:nvPr/>
              </p:nvSpPr>
              <p:spPr bwMode="auto">
                <a:xfrm>
                  <a:off x="8597900" y="1439863"/>
                  <a:ext cx="438150" cy="92075"/>
                </a:xfrm>
                <a:custGeom>
                  <a:avLst/>
                  <a:gdLst>
                    <a:gd name="T0" fmla="*/ 76 w 76"/>
                    <a:gd name="T1" fmla="*/ 0 h 16"/>
                    <a:gd name="T2" fmla="*/ 38 w 76"/>
                    <a:gd name="T3" fmla="*/ 16 h 16"/>
                    <a:gd name="T4" fmla="*/ 0 w 76"/>
                    <a:gd name="T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6" h="16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grpFill/>
                <a:ln w="25400" cap="rnd">
                  <a:solidFill>
                    <a:srgbClr val="23CC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/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5" name="Freeform 373"/>
                <p:cNvSpPr>
                  <a:spLocks/>
                </p:cNvSpPr>
                <p:nvPr/>
              </p:nvSpPr>
              <p:spPr bwMode="auto">
                <a:xfrm>
                  <a:off x="8597900" y="1543051"/>
                  <a:ext cx="438150" cy="93662"/>
                </a:xfrm>
                <a:custGeom>
                  <a:avLst/>
                  <a:gdLst>
                    <a:gd name="T0" fmla="*/ 76 w 76"/>
                    <a:gd name="T1" fmla="*/ 0 h 16"/>
                    <a:gd name="T2" fmla="*/ 38 w 76"/>
                    <a:gd name="T3" fmla="*/ 16 h 16"/>
                    <a:gd name="T4" fmla="*/ 0 w 76"/>
                    <a:gd name="T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6" h="16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grpFill/>
                <a:ln w="25400" cap="rnd">
                  <a:solidFill>
                    <a:srgbClr val="23CC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/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6" name="Oval 371"/>
                <p:cNvSpPr>
                  <a:spLocks noChangeArrowheads="1"/>
                </p:cNvSpPr>
                <p:nvPr/>
              </p:nvSpPr>
              <p:spPr bwMode="auto">
                <a:xfrm>
                  <a:off x="8597900" y="1254126"/>
                  <a:ext cx="438150" cy="185737"/>
                </a:xfrm>
                <a:prstGeom prst="ellipse">
                  <a:avLst/>
                </a:prstGeom>
                <a:grpFill/>
                <a:ln w="25400" cap="rnd">
                  <a:solidFill>
                    <a:srgbClr val="23CC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/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4073" name="Group 68"/>
              <p:cNvGrpSpPr>
                <a:grpSpLocks/>
              </p:cNvGrpSpPr>
              <p:nvPr/>
            </p:nvGrpSpPr>
            <p:grpSpPr bwMode="auto">
              <a:xfrm>
                <a:off x="5742649" y="5027858"/>
                <a:ext cx="370707" cy="183151"/>
                <a:chOff x="5852188" y="4742108"/>
                <a:chExt cx="370707" cy="183151"/>
              </a:xfrm>
            </p:grpSpPr>
            <p:sp>
              <p:nvSpPr>
                <p:cNvPr id="44074" name="Freeform 88"/>
                <p:cNvSpPr>
                  <a:spLocks/>
                </p:cNvSpPr>
                <p:nvPr/>
              </p:nvSpPr>
              <p:spPr bwMode="auto">
                <a:xfrm>
                  <a:off x="6054490" y="4763386"/>
                  <a:ext cx="128591" cy="48212"/>
                </a:xfrm>
                <a:custGeom>
                  <a:avLst/>
                  <a:gdLst>
                    <a:gd name="T0" fmla="*/ 6668 w 135"/>
                    <a:gd name="T1" fmla="*/ 41529 h 101"/>
                    <a:gd name="T2" fmla="*/ 5715 w 135"/>
                    <a:gd name="T3" fmla="*/ 40574 h 101"/>
                    <a:gd name="T4" fmla="*/ 14288 w 135"/>
                    <a:gd name="T5" fmla="*/ 25299 h 101"/>
                    <a:gd name="T6" fmla="*/ 91442 w 135"/>
                    <a:gd name="T7" fmla="*/ 3341 h 101"/>
                    <a:gd name="T8" fmla="*/ 121923 w 135"/>
                    <a:gd name="T9" fmla="*/ 7160 h 101"/>
                    <a:gd name="T10" fmla="*/ 122876 w 135"/>
                    <a:gd name="T11" fmla="*/ 7638 h 101"/>
                    <a:gd name="T12" fmla="*/ 114303 w 135"/>
                    <a:gd name="T13" fmla="*/ 22913 h 101"/>
                    <a:gd name="T14" fmla="*/ 37149 w 135"/>
                    <a:gd name="T15" fmla="*/ 45348 h 101"/>
                    <a:gd name="T16" fmla="*/ 6668 w 135"/>
                    <a:gd name="T17" fmla="*/ 41529 h 10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7" y="87"/>
                      </a:moveTo>
                      <a:cubicBezTo>
                        <a:pt x="6" y="85"/>
                        <a:pt x="6" y="85"/>
                        <a:pt x="6" y="85"/>
                      </a:cubicBezTo>
                      <a:cubicBezTo>
                        <a:pt x="0" y="74"/>
                        <a:pt x="4" y="59"/>
                        <a:pt x="15" y="53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107" y="0"/>
                        <a:pt x="122" y="3"/>
                        <a:pt x="128" y="15"/>
                      </a:cubicBez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2" y="41"/>
                        <a:pt x="120" y="48"/>
                      </a:cubicBezTo>
                      <a:cubicBezTo>
                        <a:pt x="39" y="95"/>
                        <a:pt x="39" y="95"/>
                        <a:pt x="39" y="95"/>
                      </a:cubicBezTo>
                      <a:cubicBezTo>
                        <a:pt x="28" y="101"/>
                        <a:pt x="14" y="97"/>
                        <a:pt x="7" y="87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75" name="Freeform 89"/>
                <p:cNvSpPr>
                  <a:spLocks/>
                </p:cNvSpPr>
                <p:nvPr/>
              </p:nvSpPr>
              <p:spPr bwMode="auto">
                <a:xfrm>
                  <a:off x="6057179" y="4742108"/>
                  <a:ext cx="45733" cy="67604"/>
                </a:xfrm>
                <a:custGeom>
                  <a:avLst/>
                  <a:gdLst>
                    <a:gd name="T0" fmla="*/ 23819 w 48"/>
                    <a:gd name="T1" fmla="*/ 67604 h 141"/>
                    <a:gd name="T2" fmla="*/ 21914 w 48"/>
                    <a:gd name="T3" fmla="*/ 67604 h 141"/>
                    <a:gd name="T4" fmla="*/ 0 w 48"/>
                    <a:gd name="T5" fmla="*/ 56097 h 141"/>
                    <a:gd name="T6" fmla="*/ 0 w 48"/>
                    <a:gd name="T7" fmla="*/ 11028 h 141"/>
                    <a:gd name="T8" fmla="*/ 21914 w 48"/>
                    <a:gd name="T9" fmla="*/ 0 h 141"/>
                    <a:gd name="T10" fmla="*/ 23819 w 48"/>
                    <a:gd name="T11" fmla="*/ 0 h 141"/>
                    <a:gd name="T12" fmla="*/ 45733 w 48"/>
                    <a:gd name="T13" fmla="*/ 11028 h 141"/>
                    <a:gd name="T14" fmla="*/ 45733 w 48"/>
                    <a:gd name="T15" fmla="*/ 56097 h 141"/>
                    <a:gd name="T16" fmla="*/ 23819 w 48"/>
                    <a:gd name="T17" fmla="*/ 67604 h 14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8" h="141">
                      <a:moveTo>
                        <a:pt x="25" y="141"/>
                      </a:moveTo>
                      <a:cubicBezTo>
                        <a:pt x="23" y="141"/>
                        <a:pt x="23" y="141"/>
                        <a:pt x="23" y="141"/>
                      </a:cubicBezTo>
                      <a:cubicBezTo>
                        <a:pt x="11" y="141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3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7" y="0"/>
                        <a:pt x="48" y="11"/>
                        <a:pt x="48" y="23"/>
                      </a:cubicBezTo>
                      <a:cubicBezTo>
                        <a:pt x="48" y="117"/>
                        <a:pt x="48" y="117"/>
                        <a:pt x="48" y="117"/>
                      </a:cubicBezTo>
                      <a:cubicBezTo>
                        <a:pt x="48" y="130"/>
                        <a:pt x="37" y="141"/>
                        <a:pt x="25" y="141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76" name="Freeform 90"/>
                <p:cNvSpPr>
                  <a:spLocks/>
                </p:cNvSpPr>
                <p:nvPr/>
              </p:nvSpPr>
              <p:spPr bwMode="auto">
                <a:xfrm>
                  <a:off x="6093228" y="4820755"/>
                  <a:ext cx="128591" cy="49020"/>
                </a:xfrm>
                <a:custGeom>
                  <a:avLst/>
                  <a:gdLst>
                    <a:gd name="T0" fmla="*/ 6668 w 135"/>
                    <a:gd name="T1" fmla="*/ 8170 h 102"/>
                    <a:gd name="T2" fmla="*/ 6668 w 135"/>
                    <a:gd name="T3" fmla="*/ 7689 h 102"/>
                    <a:gd name="T4" fmla="*/ 38101 w 135"/>
                    <a:gd name="T5" fmla="*/ 3364 h 102"/>
                    <a:gd name="T6" fmla="*/ 114303 w 135"/>
                    <a:gd name="T7" fmla="*/ 25952 h 102"/>
                    <a:gd name="T8" fmla="*/ 122876 w 135"/>
                    <a:gd name="T9" fmla="*/ 41331 h 102"/>
                    <a:gd name="T10" fmla="*/ 122876 w 135"/>
                    <a:gd name="T11" fmla="*/ 41811 h 102"/>
                    <a:gd name="T12" fmla="*/ 91442 w 135"/>
                    <a:gd name="T13" fmla="*/ 45656 h 102"/>
                    <a:gd name="T14" fmla="*/ 14288 w 135"/>
                    <a:gd name="T15" fmla="*/ 23549 h 102"/>
                    <a:gd name="T16" fmla="*/ 6668 w 135"/>
                    <a:gd name="T17" fmla="*/ 8170 h 10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35" h="102">
                      <a:moveTo>
                        <a:pt x="7" y="17"/>
                      </a:move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13" y="5"/>
                        <a:pt x="28" y="0"/>
                        <a:pt x="40" y="7"/>
                      </a:cubicBezTo>
                      <a:cubicBezTo>
                        <a:pt x="120" y="54"/>
                        <a:pt x="120" y="54"/>
                        <a:pt x="120" y="54"/>
                      </a:cubicBezTo>
                      <a:cubicBezTo>
                        <a:pt x="132" y="61"/>
                        <a:pt x="135" y="75"/>
                        <a:pt x="129" y="86"/>
                      </a:cubicBezTo>
                      <a:cubicBezTo>
                        <a:pt x="129" y="87"/>
                        <a:pt x="129" y="87"/>
                        <a:pt x="129" y="87"/>
                      </a:cubicBezTo>
                      <a:cubicBezTo>
                        <a:pt x="122" y="99"/>
                        <a:pt x="107" y="102"/>
                        <a:pt x="96" y="95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4" y="42"/>
                        <a:pt x="0" y="28"/>
                        <a:pt x="7" y="17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77" name="Freeform 91"/>
                <p:cNvSpPr>
                  <a:spLocks/>
                </p:cNvSpPr>
                <p:nvPr/>
              </p:nvSpPr>
              <p:spPr bwMode="auto">
                <a:xfrm>
                  <a:off x="6094304" y="4798400"/>
                  <a:ext cx="128591" cy="48750"/>
                </a:xfrm>
                <a:custGeom>
                  <a:avLst/>
                  <a:gdLst>
                    <a:gd name="T0" fmla="*/ 5715 w 135"/>
                    <a:gd name="T1" fmla="*/ 41581 h 102"/>
                    <a:gd name="T2" fmla="*/ 5715 w 135"/>
                    <a:gd name="T3" fmla="*/ 40625 h 102"/>
                    <a:gd name="T4" fmla="*/ 14288 w 135"/>
                    <a:gd name="T5" fmla="*/ 25331 h 102"/>
                    <a:gd name="T6" fmla="*/ 90490 w 135"/>
                    <a:gd name="T7" fmla="*/ 3346 h 102"/>
                    <a:gd name="T8" fmla="*/ 121923 w 135"/>
                    <a:gd name="T9" fmla="*/ 7169 h 102"/>
                    <a:gd name="T10" fmla="*/ 121923 w 135"/>
                    <a:gd name="T11" fmla="*/ 7647 h 102"/>
                    <a:gd name="T12" fmla="*/ 114303 w 135"/>
                    <a:gd name="T13" fmla="*/ 22941 h 102"/>
                    <a:gd name="T14" fmla="*/ 37149 w 135"/>
                    <a:gd name="T15" fmla="*/ 45404 h 102"/>
                    <a:gd name="T16" fmla="*/ 5715 w 135"/>
                    <a:gd name="T17" fmla="*/ 41581 h 10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35" h="102">
                      <a:moveTo>
                        <a:pt x="6" y="87"/>
                      </a:moveTo>
                      <a:cubicBezTo>
                        <a:pt x="6" y="85"/>
                        <a:pt x="6" y="85"/>
                        <a:pt x="6" y="85"/>
                      </a:cubicBezTo>
                      <a:cubicBezTo>
                        <a:pt x="0" y="75"/>
                        <a:pt x="3" y="60"/>
                        <a:pt x="15" y="53"/>
                      </a:cubicBezTo>
                      <a:cubicBezTo>
                        <a:pt x="95" y="7"/>
                        <a:pt x="95" y="7"/>
                        <a:pt x="95" y="7"/>
                      </a:cubicBezTo>
                      <a:cubicBezTo>
                        <a:pt x="107" y="0"/>
                        <a:pt x="122" y="4"/>
                        <a:pt x="128" y="15"/>
                      </a:cubicBezTo>
                      <a:cubicBezTo>
                        <a:pt x="128" y="16"/>
                        <a:pt x="128" y="16"/>
                        <a:pt x="128" y="16"/>
                      </a:cubicBezTo>
                      <a:cubicBezTo>
                        <a:pt x="135" y="28"/>
                        <a:pt x="131" y="42"/>
                        <a:pt x="120" y="48"/>
                      </a:cubicBezTo>
                      <a:cubicBezTo>
                        <a:pt x="39" y="95"/>
                        <a:pt x="39" y="95"/>
                        <a:pt x="39" y="95"/>
                      </a:cubicBezTo>
                      <a:cubicBezTo>
                        <a:pt x="28" y="102"/>
                        <a:pt x="13" y="98"/>
                        <a:pt x="6" y="87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78" name="Freeform 92"/>
                <p:cNvSpPr>
                  <a:spLocks/>
                </p:cNvSpPr>
                <p:nvPr/>
              </p:nvSpPr>
              <p:spPr bwMode="auto">
                <a:xfrm>
                  <a:off x="6056641" y="4858193"/>
                  <a:ext cx="46271" cy="67066"/>
                </a:xfrm>
                <a:custGeom>
                  <a:avLst/>
                  <a:gdLst>
                    <a:gd name="T0" fmla="*/ 22663 w 49"/>
                    <a:gd name="T1" fmla="*/ 0 h 140"/>
                    <a:gd name="T2" fmla="*/ 23608 w 49"/>
                    <a:gd name="T3" fmla="*/ 0 h 140"/>
                    <a:gd name="T4" fmla="*/ 46271 w 49"/>
                    <a:gd name="T5" fmla="*/ 11018 h 140"/>
                    <a:gd name="T6" fmla="*/ 46271 w 49"/>
                    <a:gd name="T7" fmla="*/ 56048 h 140"/>
                    <a:gd name="T8" fmla="*/ 23608 w 49"/>
                    <a:gd name="T9" fmla="*/ 67066 h 140"/>
                    <a:gd name="T10" fmla="*/ 22663 w 49"/>
                    <a:gd name="T11" fmla="*/ 67066 h 140"/>
                    <a:gd name="T12" fmla="*/ 0 w 49"/>
                    <a:gd name="T13" fmla="*/ 56048 h 140"/>
                    <a:gd name="T14" fmla="*/ 0 w 49"/>
                    <a:gd name="T15" fmla="*/ 11018 h 140"/>
                    <a:gd name="T16" fmla="*/ 22663 w 49"/>
                    <a:gd name="T17" fmla="*/ 0 h 14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9" h="140">
                      <a:moveTo>
                        <a:pt x="24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8" y="0"/>
                        <a:pt x="49" y="11"/>
                        <a:pt x="49" y="23"/>
                      </a:cubicBezTo>
                      <a:cubicBezTo>
                        <a:pt x="49" y="117"/>
                        <a:pt x="49" y="117"/>
                        <a:pt x="49" y="117"/>
                      </a:cubicBezTo>
                      <a:cubicBezTo>
                        <a:pt x="49" y="130"/>
                        <a:pt x="38" y="140"/>
                        <a:pt x="25" y="140"/>
                      </a:cubicBezTo>
                      <a:cubicBezTo>
                        <a:pt x="24" y="140"/>
                        <a:pt x="24" y="140"/>
                        <a:pt x="24" y="140"/>
                      </a:cubicBezTo>
                      <a:cubicBezTo>
                        <a:pt x="11" y="140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4" y="0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79" name="Freeform 93"/>
                <p:cNvSpPr>
                  <a:spLocks/>
                </p:cNvSpPr>
                <p:nvPr/>
              </p:nvSpPr>
              <p:spPr bwMode="auto">
                <a:xfrm>
                  <a:off x="6055566" y="4856308"/>
                  <a:ext cx="128053" cy="48750"/>
                </a:xfrm>
                <a:custGeom>
                  <a:avLst/>
                  <a:gdLst>
                    <a:gd name="T0" fmla="*/ 5691 w 135"/>
                    <a:gd name="T1" fmla="*/ 7647 h 102"/>
                    <a:gd name="T2" fmla="*/ 5691 w 135"/>
                    <a:gd name="T3" fmla="*/ 7169 h 102"/>
                    <a:gd name="T4" fmla="*/ 36045 w 135"/>
                    <a:gd name="T5" fmla="*/ 2868 h 102"/>
                    <a:gd name="T6" fmla="*/ 113825 w 135"/>
                    <a:gd name="T7" fmla="*/ 25331 h 102"/>
                    <a:gd name="T8" fmla="*/ 121413 w 135"/>
                    <a:gd name="T9" fmla="*/ 41103 h 102"/>
                    <a:gd name="T10" fmla="*/ 120465 w 135"/>
                    <a:gd name="T11" fmla="*/ 41103 h 102"/>
                    <a:gd name="T12" fmla="*/ 90111 w 135"/>
                    <a:gd name="T13" fmla="*/ 45404 h 102"/>
                    <a:gd name="T14" fmla="*/ 13280 w 135"/>
                    <a:gd name="T15" fmla="*/ 22941 h 102"/>
                    <a:gd name="T16" fmla="*/ 5691 w 135"/>
                    <a:gd name="T17" fmla="*/ 7647 h 10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35" h="102">
                      <a:moveTo>
                        <a:pt x="6" y="16"/>
                      </a:move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13" y="4"/>
                        <a:pt x="28" y="0"/>
                        <a:pt x="38" y="6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31" y="60"/>
                        <a:pt x="135" y="74"/>
                        <a:pt x="128" y="86"/>
                      </a:cubicBezTo>
                      <a:cubicBezTo>
                        <a:pt x="127" y="86"/>
                        <a:pt x="127" y="86"/>
                        <a:pt x="127" y="86"/>
                      </a:cubicBezTo>
                      <a:cubicBezTo>
                        <a:pt x="122" y="98"/>
                        <a:pt x="107" y="102"/>
                        <a:pt x="95" y="95"/>
                      </a:cubicBezTo>
                      <a:cubicBezTo>
                        <a:pt x="14" y="48"/>
                        <a:pt x="14" y="48"/>
                        <a:pt x="14" y="48"/>
                      </a:cubicBezTo>
                      <a:cubicBezTo>
                        <a:pt x="3" y="42"/>
                        <a:pt x="0" y="28"/>
                        <a:pt x="6" y="16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80" name="Freeform 94"/>
                <p:cNvSpPr>
                  <a:spLocks/>
                </p:cNvSpPr>
                <p:nvPr/>
              </p:nvSpPr>
              <p:spPr bwMode="auto">
                <a:xfrm>
                  <a:off x="5892003" y="4855769"/>
                  <a:ext cx="128053" cy="48481"/>
                </a:xfrm>
                <a:custGeom>
                  <a:avLst/>
                  <a:gdLst>
                    <a:gd name="T0" fmla="*/ 121413 w 135"/>
                    <a:gd name="T1" fmla="*/ 7200 h 101"/>
                    <a:gd name="T2" fmla="*/ 122362 w 135"/>
                    <a:gd name="T3" fmla="*/ 7680 h 101"/>
                    <a:gd name="T4" fmla="*/ 113825 w 135"/>
                    <a:gd name="T5" fmla="*/ 23520 h 101"/>
                    <a:gd name="T6" fmla="*/ 36993 w 135"/>
                    <a:gd name="T7" fmla="*/ 46081 h 101"/>
                    <a:gd name="T8" fmla="*/ 6640 w 135"/>
                    <a:gd name="T9" fmla="*/ 41761 h 101"/>
                    <a:gd name="T10" fmla="*/ 5691 w 135"/>
                    <a:gd name="T11" fmla="*/ 41281 h 101"/>
                    <a:gd name="T12" fmla="*/ 14228 w 135"/>
                    <a:gd name="T13" fmla="*/ 25921 h 101"/>
                    <a:gd name="T14" fmla="*/ 91060 w 135"/>
                    <a:gd name="T15" fmla="*/ 3360 h 101"/>
                    <a:gd name="T16" fmla="*/ 121413 w 135"/>
                    <a:gd name="T17" fmla="*/ 7200 h 10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128" y="15"/>
                      </a:move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1" y="42"/>
                        <a:pt x="120" y="49"/>
                      </a:cubicBezTo>
                      <a:cubicBezTo>
                        <a:pt x="39" y="96"/>
                        <a:pt x="39" y="96"/>
                        <a:pt x="39" y="96"/>
                      </a:cubicBezTo>
                      <a:cubicBezTo>
                        <a:pt x="28" y="101"/>
                        <a:pt x="13" y="98"/>
                        <a:pt x="7" y="87"/>
                      </a:cubicBezTo>
                      <a:cubicBezTo>
                        <a:pt x="6" y="86"/>
                        <a:pt x="6" y="86"/>
                        <a:pt x="6" y="86"/>
                      </a:cubicBezTo>
                      <a:cubicBezTo>
                        <a:pt x="0" y="74"/>
                        <a:pt x="3" y="60"/>
                        <a:pt x="15" y="54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107" y="0"/>
                        <a:pt x="121" y="4"/>
                        <a:pt x="128" y="15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81" name="Freeform 95"/>
                <p:cNvSpPr>
                  <a:spLocks/>
                </p:cNvSpPr>
                <p:nvPr/>
              </p:nvSpPr>
              <p:spPr bwMode="auto">
                <a:xfrm>
                  <a:off x="5971632" y="4858193"/>
                  <a:ext cx="45733" cy="67066"/>
                </a:xfrm>
                <a:custGeom>
                  <a:avLst/>
                  <a:gdLst>
                    <a:gd name="T0" fmla="*/ 21914 w 48"/>
                    <a:gd name="T1" fmla="*/ 0 h 140"/>
                    <a:gd name="T2" fmla="*/ 23819 w 48"/>
                    <a:gd name="T3" fmla="*/ 0 h 140"/>
                    <a:gd name="T4" fmla="*/ 45733 w 48"/>
                    <a:gd name="T5" fmla="*/ 11018 h 140"/>
                    <a:gd name="T6" fmla="*/ 45733 w 48"/>
                    <a:gd name="T7" fmla="*/ 56048 h 140"/>
                    <a:gd name="T8" fmla="*/ 23819 w 48"/>
                    <a:gd name="T9" fmla="*/ 67066 h 140"/>
                    <a:gd name="T10" fmla="*/ 21914 w 48"/>
                    <a:gd name="T11" fmla="*/ 67066 h 140"/>
                    <a:gd name="T12" fmla="*/ 0 w 48"/>
                    <a:gd name="T13" fmla="*/ 56048 h 140"/>
                    <a:gd name="T14" fmla="*/ 0 w 48"/>
                    <a:gd name="T15" fmla="*/ 11018 h 140"/>
                    <a:gd name="T16" fmla="*/ 21914 w 48"/>
                    <a:gd name="T17" fmla="*/ 0 h 14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8" h="140">
                      <a:moveTo>
                        <a:pt x="23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7" y="0"/>
                        <a:pt x="48" y="11"/>
                        <a:pt x="48" y="23"/>
                      </a:cubicBezTo>
                      <a:cubicBezTo>
                        <a:pt x="48" y="117"/>
                        <a:pt x="48" y="117"/>
                        <a:pt x="48" y="117"/>
                      </a:cubicBezTo>
                      <a:cubicBezTo>
                        <a:pt x="48" y="130"/>
                        <a:pt x="37" y="140"/>
                        <a:pt x="25" y="140"/>
                      </a:cubicBezTo>
                      <a:cubicBezTo>
                        <a:pt x="23" y="140"/>
                        <a:pt x="23" y="140"/>
                        <a:pt x="23" y="140"/>
                      </a:cubicBezTo>
                      <a:cubicBezTo>
                        <a:pt x="11" y="140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82" name="Freeform 96"/>
                <p:cNvSpPr>
                  <a:spLocks/>
                </p:cNvSpPr>
                <p:nvPr/>
              </p:nvSpPr>
              <p:spPr bwMode="auto">
                <a:xfrm>
                  <a:off x="5853264" y="4798400"/>
                  <a:ext cx="128053" cy="48212"/>
                </a:xfrm>
                <a:custGeom>
                  <a:avLst/>
                  <a:gdLst>
                    <a:gd name="T0" fmla="*/ 121413 w 135"/>
                    <a:gd name="T1" fmla="*/ 40574 h 101"/>
                    <a:gd name="T2" fmla="*/ 121413 w 135"/>
                    <a:gd name="T3" fmla="*/ 41052 h 101"/>
                    <a:gd name="T4" fmla="*/ 91060 w 135"/>
                    <a:gd name="T5" fmla="*/ 44871 h 101"/>
                    <a:gd name="T6" fmla="*/ 14228 w 135"/>
                    <a:gd name="T7" fmla="*/ 22435 h 101"/>
                    <a:gd name="T8" fmla="*/ 6640 w 135"/>
                    <a:gd name="T9" fmla="*/ 7160 h 101"/>
                    <a:gd name="T10" fmla="*/ 6640 w 135"/>
                    <a:gd name="T11" fmla="*/ 6683 h 101"/>
                    <a:gd name="T12" fmla="*/ 36993 w 135"/>
                    <a:gd name="T13" fmla="*/ 2864 h 101"/>
                    <a:gd name="T14" fmla="*/ 113825 w 135"/>
                    <a:gd name="T15" fmla="*/ 24822 h 101"/>
                    <a:gd name="T16" fmla="*/ 121413 w 135"/>
                    <a:gd name="T17" fmla="*/ 40574 h 10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128" y="85"/>
                      </a:moveTo>
                      <a:cubicBezTo>
                        <a:pt x="128" y="86"/>
                        <a:pt x="128" y="86"/>
                        <a:pt x="128" y="86"/>
                      </a:cubicBezTo>
                      <a:cubicBezTo>
                        <a:pt x="122" y="97"/>
                        <a:pt x="107" y="101"/>
                        <a:pt x="96" y="94"/>
                      </a:cubicBezTo>
                      <a:cubicBezTo>
                        <a:pt x="15" y="47"/>
                        <a:pt x="15" y="47"/>
                        <a:pt x="15" y="47"/>
                      </a:cubicBezTo>
                      <a:cubicBezTo>
                        <a:pt x="3" y="42"/>
                        <a:pt x="0" y="27"/>
                        <a:pt x="7" y="15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13" y="3"/>
                        <a:pt x="28" y="0"/>
                        <a:pt x="39" y="6"/>
                      </a:cubicBezTo>
                      <a:cubicBezTo>
                        <a:pt x="120" y="52"/>
                        <a:pt x="120" y="52"/>
                        <a:pt x="120" y="52"/>
                      </a:cubicBezTo>
                      <a:cubicBezTo>
                        <a:pt x="131" y="59"/>
                        <a:pt x="135" y="74"/>
                        <a:pt x="128" y="85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83" name="Freeform 97"/>
                <p:cNvSpPr>
                  <a:spLocks/>
                </p:cNvSpPr>
                <p:nvPr/>
              </p:nvSpPr>
              <p:spPr bwMode="auto">
                <a:xfrm>
                  <a:off x="5852188" y="4820755"/>
                  <a:ext cx="128053" cy="48481"/>
                </a:xfrm>
                <a:custGeom>
                  <a:avLst/>
                  <a:gdLst>
                    <a:gd name="T0" fmla="*/ 122362 w 135"/>
                    <a:gd name="T1" fmla="*/ 6720 h 101"/>
                    <a:gd name="T2" fmla="*/ 122362 w 135"/>
                    <a:gd name="T3" fmla="*/ 7680 h 101"/>
                    <a:gd name="T4" fmla="*/ 113825 w 135"/>
                    <a:gd name="T5" fmla="*/ 23040 h 101"/>
                    <a:gd name="T6" fmla="*/ 37942 w 135"/>
                    <a:gd name="T7" fmla="*/ 45121 h 101"/>
                    <a:gd name="T8" fmla="*/ 7588 w 135"/>
                    <a:gd name="T9" fmla="*/ 41281 h 101"/>
                    <a:gd name="T10" fmla="*/ 6640 w 135"/>
                    <a:gd name="T11" fmla="*/ 40801 h 101"/>
                    <a:gd name="T12" fmla="*/ 14228 w 135"/>
                    <a:gd name="T13" fmla="*/ 25441 h 101"/>
                    <a:gd name="T14" fmla="*/ 92008 w 135"/>
                    <a:gd name="T15" fmla="*/ 2880 h 101"/>
                    <a:gd name="T16" fmla="*/ 122362 w 135"/>
                    <a:gd name="T17" fmla="*/ 6720 h 10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129" y="14"/>
                      </a:move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2" y="42"/>
                        <a:pt x="120" y="48"/>
                      </a:cubicBezTo>
                      <a:cubicBezTo>
                        <a:pt x="40" y="94"/>
                        <a:pt x="40" y="94"/>
                        <a:pt x="40" y="94"/>
                      </a:cubicBezTo>
                      <a:cubicBezTo>
                        <a:pt x="28" y="101"/>
                        <a:pt x="13" y="98"/>
                        <a:pt x="8" y="86"/>
                      </a:cubicBezTo>
                      <a:cubicBezTo>
                        <a:pt x="7" y="85"/>
                        <a:pt x="7" y="85"/>
                        <a:pt x="7" y="85"/>
                      </a:cubicBezTo>
                      <a:cubicBezTo>
                        <a:pt x="0" y="74"/>
                        <a:pt x="4" y="60"/>
                        <a:pt x="15" y="53"/>
                      </a:cubicBezTo>
                      <a:cubicBezTo>
                        <a:pt x="97" y="6"/>
                        <a:pt x="97" y="6"/>
                        <a:pt x="97" y="6"/>
                      </a:cubicBezTo>
                      <a:cubicBezTo>
                        <a:pt x="107" y="0"/>
                        <a:pt x="122" y="4"/>
                        <a:pt x="129" y="14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84" name="Freeform 98"/>
                <p:cNvSpPr>
                  <a:spLocks/>
                </p:cNvSpPr>
                <p:nvPr/>
              </p:nvSpPr>
              <p:spPr bwMode="auto">
                <a:xfrm>
                  <a:off x="5971632" y="4742108"/>
                  <a:ext cx="46809" cy="67604"/>
                </a:xfrm>
                <a:custGeom>
                  <a:avLst/>
                  <a:gdLst>
                    <a:gd name="T0" fmla="*/ 23882 w 49"/>
                    <a:gd name="T1" fmla="*/ 67604 h 141"/>
                    <a:gd name="T2" fmla="*/ 22927 w 49"/>
                    <a:gd name="T3" fmla="*/ 67604 h 141"/>
                    <a:gd name="T4" fmla="*/ 0 w 49"/>
                    <a:gd name="T5" fmla="*/ 56097 h 141"/>
                    <a:gd name="T6" fmla="*/ 0 w 49"/>
                    <a:gd name="T7" fmla="*/ 11028 h 141"/>
                    <a:gd name="T8" fmla="*/ 22927 w 49"/>
                    <a:gd name="T9" fmla="*/ 0 h 141"/>
                    <a:gd name="T10" fmla="*/ 23882 w 49"/>
                    <a:gd name="T11" fmla="*/ 0 h 141"/>
                    <a:gd name="T12" fmla="*/ 46809 w 49"/>
                    <a:gd name="T13" fmla="*/ 11028 h 141"/>
                    <a:gd name="T14" fmla="*/ 46809 w 49"/>
                    <a:gd name="T15" fmla="*/ 56097 h 141"/>
                    <a:gd name="T16" fmla="*/ 23882 w 49"/>
                    <a:gd name="T17" fmla="*/ 67604 h 14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9" h="141">
                      <a:moveTo>
                        <a:pt x="25" y="141"/>
                      </a:moveTo>
                      <a:cubicBezTo>
                        <a:pt x="24" y="141"/>
                        <a:pt x="24" y="141"/>
                        <a:pt x="24" y="141"/>
                      </a:cubicBezTo>
                      <a:cubicBezTo>
                        <a:pt x="11" y="141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4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8" y="0"/>
                        <a:pt x="49" y="11"/>
                        <a:pt x="49" y="23"/>
                      </a:cubicBezTo>
                      <a:cubicBezTo>
                        <a:pt x="49" y="117"/>
                        <a:pt x="49" y="117"/>
                        <a:pt x="49" y="117"/>
                      </a:cubicBezTo>
                      <a:cubicBezTo>
                        <a:pt x="49" y="130"/>
                        <a:pt x="38" y="141"/>
                        <a:pt x="25" y="141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85" name="Freeform 99"/>
                <p:cNvSpPr>
                  <a:spLocks/>
                </p:cNvSpPr>
                <p:nvPr/>
              </p:nvSpPr>
              <p:spPr bwMode="auto">
                <a:xfrm>
                  <a:off x="5890927" y="4762309"/>
                  <a:ext cx="128591" cy="49289"/>
                </a:xfrm>
                <a:custGeom>
                  <a:avLst/>
                  <a:gdLst>
                    <a:gd name="T0" fmla="*/ 122876 w 135"/>
                    <a:gd name="T1" fmla="*/ 41154 h 103"/>
                    <a:gd name="T2" fmla="*/ 122876 w 135"/>
                    <a:gd name="T3" fmla="*/ 41632 h 103"/>
                    <a:gd name="T4" fmla="*/ 92395 w 135"/>
                    <a:gd name="T5" fmla="*/ 45939 h 103"/>
                    <a:gd name="T6" fmla="*/ 14288 w 135"/>
                    <a:gd name="T7" fmla="*/ 23448 h 103"/>
                    <a:gd name="T8" fmla="*/ 6668 w 135"/>
                    <a:gd name="T9" fmla="*/ 8135 h 103"/>
                    <a:gd name="T10" fmla="*/ 7620 w 135"/>
                    <a:gd name="T11" fmla="*/ 7657 h 103"/>
                    <a:gd name="T12" fmla="*/ 38101 w 135"/>
                    <a:gd name="T13" fmla="*/ 3350 h 103"/>
                    <a:gd name="T14" fmla="*/ 115256 w 135"/>
                    <a:gd name="T15" fmla="*/ 25841 h 103"/>
                    <a:gd name="T16" fmla="*/ 122876 w 135"/>
                    <a:gd name="T17" fmla="*/ 41154 h 10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35" h="103">
                      <a:moveTo>
                        <a:pt x="129" y="86"/>
                      </a:moveTo>
                      <a:cubicBezTo>
                        <a:pt x="129" y="87"/>
                        <a:pt x="129" y="87"/>
                        <a:pt x="129" y="87"/>
                      </a:cubicBezTo>
                      <a:cubicBezTo>
                        <a:pt x="122" y="99"/>
                        <a:pt x="107" y="103"/>
                        <a:pt x="97" y="96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4" y="42"/>
                        <a:pt x="0" y="28"/>
                        <a:pt x="7" y="17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13" y="5"/>
                        <a:pt x="28" y="0"/>
                        <a:pt x="40" y="7"/>
                      </a:cubicBezTo>
                      <a:cubicBezTo>
                        <a:pt x="121" y="54"/>
                        <a:pt x="121" y="54"/>
                        <a:pt x="121" y="54"/>
                      </a:cubicBezTo>
                      <a:cubicBezTo>
                        <a:pt x="132" y="61"/>
                        <a:pt x="135" y="75"/>
                        <a:pt x="129" y="86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86" name="Freeform 100"/>
                <p:cNvSpPr>
                  <a:spLocks noEditPoints="1"/>
                </p:cNvSpPr>
                <p:nvPr/>
              </p:nvSpPr>
              <p:spPr bwMode="auto">
                <a:xfrm>
                  <a:off x="5994768" y="4812136"/>
                  <a:ext cx="85548" cy="43633"/>
                </a:xfrm>
                <a:custGeom>
                  <a:avLst/>
                  <a:gdLst>
                    <a:gd name="T0" fmla="*/ 78894 w 90"/>
                    <a:gd name="T1" fmla="*/ 16302 h 91"/>
                    <a:gd name="T2" fmla="*/ 54180 w 90"/>
                    <a:gd name="T3" fmla="*/ 3356 h 91"/>
                    <a:gd name="T4" fmla="*/ 31368 w 90"/>
                    <a:gd name="T5" fmla="*/ 3356 h 91"/>
                    <a:gd name="T6" fmla="*/ 6654 w 90"/>
                    <a:gd name="T7" fmla="*/ 16302 h 91"/>
                    <a:gd name="T8" fmla="*/ 6654 w 90"/>
                    <a:gd name="T9" fmla="*/ 27331 h 91"/>
                    <a:gd name="T10" fmla="*/ 31368 w 90"/>
                    <a:gd name="T11" fmla="*/ 40277 h 91"/>
                    <a:gd name="T12" fmla="*/ 54180 w 90"/>
                    <a:gd name="T13" fmla="*/ 40277 h 91"/>
                    <a:gd name="T14" fmla="*/ 78894 w 90"/>
                    <a:gd name="T15" fmla="*/ 27331 h 91"/>
                    <a:gd name="T16" fmla="*/ 78894 w 90"/>
                    <a:gd name="T17" fmla="*/ 16302 h 91"/>
                    <a:gd name="T18" fmla="*/ 56081 w 90"/>
                    <a:gd name="T19" fmla="*/ 23015 h 91"/>
                    <a:gd name="T20" fmla="*/ 45626 w 90"/>
                    <a:gd name="T21" fmla="*/ 28769 h 91"/>
                    <a:gd name="T22" fmla="*/ 39922 w 90"/>
                    <a:gd name="T23" fmla="*/ 28769 h 91"/>
                    <a:gd name="T24" fmla="*/ 29467 w 90"/>
                    <a:gd name="T25" fmla="*/ 23015 h 91"/>
                    <a:gd name="T26" fmla="*/ 29467 w 90"/>
                    <a:gd name="T27" fmla="*/ 20618 h 91"/>
                    <a:gd name="T28" fmla="*/ 39922 w 90"/>
                    <a:gd name="T29" fmla="*/ 15343 h 91"/>
                    <a:gd name="T30" fmla="*/ 45626 w 90"/>
                    <a:gd name="T31" fmla="*/ 15343 h 91"/>
                    <a:gd name="T32" fmla="*/ 56081 w 90"/>
                    <a:gd name="T33" fmla="*/ 20618 h 91"/>
                    <a:gd name="T34" fmla="*/ 56081 w 90"/>
                    <a:gd name="T35" fmla="*/ 23015 h 91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90" h="91">
                      <a:moveTo>
                        <a:pt x="83" y="34"/>
                      </a:move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0" y="0"/>
                        <a:pt x="40" y="0"/>
                        <a:pt x="33" y="7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0" y="41"/>
                        <a:pt x="0" y="51"/>
                        <a:pt x="7" y="57"/>
                      </a:cubicBezTo>
                      <a:cubicBezTo>
                        <a:pt x="33" y="84"/>
                        <a:pt x="33" y="84"/>
                        <a:pt x="33" y="84"/>
                      </a:cubicBezTo>
                      <a:cubicBezTo>
                        <a:pt x="40" y="91"/>
                        <a:pt x="50" y="91"/>
                        <a:pt x="57" y="84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90" y="51"/>
                        <a:pt x="90" y="41"/>
                        <a:pt x="83" y="34"/>
                      </a:cubicBezTo>
                      <a:close/>
                      <a:moveTo>
                        <a:pt x="59" y="48"/>
                      </a:moveTo>
                      <a:cubicBezTo>
                        <a:pt x="48" y="60"/>
                        <a:pt x="48" y="60"/>
                        <a:pt x="48" y="60"/>
                      </a:cubicBezTo>
                      <a:cubicBezTo>
                        <a:pt x="46" y="61"/>
                        <a:pt x="44" y="61"/>
                        <a:pt x="42" y="60"/>
                      </a:cubicBezTo>
                      <a:cubicBezTo>
                        <a:pt x="31" y="48"/>
                        <a:pt x="31" y="48"/>
                        <a:pt x="31" y="48"/>
                      </a:cubicBezTo>
                      <a:cubicBezTo>
                        <a:pt x="29" y="47"/>
                        <a:pt x="29" y="44"/>
                        <a:pt x="31" y="43"/>
                      </a:cubicBezTo>
                      <a:cubicBezTo>
                        <a:pt x="42" y="32"/>
                        <a:pt x="42" y="32"/>
                        <a:pt x="42" y="32"/>
                      </a:cubicBezTo>
                      <a:cubicBezTo>
                        <a:pt x="44" y="30"/>
                        <a:pt x="46" y="30"/>
                        <a:pt x="48" y="32"/>
                      </a:cubicBezTo>
                      <a:cubicBezTo>
                        <a:pt x="59" y="43"/>
                        <a:pt x="59" y="43"/>
                        <a:pt x="59" y="43"/>
                      </a:cubicBezTo>
                      <a:cubicBezTo>
                        <a:pt x="61" y="44"/>
                        <a:pt x="61" y="47"/>
                        <a:pt x="59" y="48"/>
                      </a:cubicBezTo>
                      <a:close/>
                    </a:path>
                  </a:pathLst>
                </a:custGeom>
                <a:solidFill>
                  <a:srgbClr val="2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4062" name="TextBox 152"/>
          <p:cNvSpPr txBox="1">
            <a:spLocks noChangeArrowheads="1"/>
          </p:cNvSpPr>
          <p:nvPr/>
        </p:nvSpPr>
        <p:spPr bwMode="auto">
          <a:xfrm>
            <a:off x="523896" y="1115593"/>
            <a:ext cx="2231498" cy="140083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US" altLang="en-US" b="1" dirty="0">
                <a:solidFill>
                  <a:schemeClr val="bg1"/>
                </a:solidFill>
              </a:rPr>
              <a:t>Storage</a:t>
            </a:r>
            <a:endParaRPr lang="en-US" altLang="en-US" dirty="0">
              <a:solidFill>
                <a:schemeClr val="bg1"/>
              </a:solidFill>
            </a:endParaRPr>
          </a:p>
          <a:p>
            <a:endParaRPr lang="en-US" altLang="en-US" dirty="0">
              <a:solidFill>
                <a:schemeClr val="bg1"/>
              </a:solidFill>
            </a:endParaRPr>
          </a:p>
          <a:p>
            <a:r>
              <a:rPr lang="en-US" altLang="en-US" dirty="0">
                <a:solidFill>
                  <a:schemeClr val="bg1"/>
                </a:solidFill>
              </a:rPr>
              <a:t>S3 storage using micro partitions to store the data and are automatically encrypted at rest.</a:t>
            </a:r>
          </a:p>
        </p:txBody>
      </p:sp>
      <p:sp>
        <p:nvSpPr>
          <p:cNvPr id="44063" name="TextBox 156"/>
          <p:cNvSpPr txBox="1">
            <a:spLocks noChangeArrowheads="1"/>
          </p:cNvSpPr>
          <p:nvPr/>
        </p:nvSpPr>
        <p:spPr bwMode="auto">
          <a:xfrm>
            <a:off x="3566738" y="1115593"/>
            <a:ext cx="2234116" cy="13974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US" altLang="en-US" b="1" dirty="0">
                <a:solidFill>
                  <a:schemeClr val="bg1"/>
                </a:solidFill>
              </a:rPr>
              <a:t>Compute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</a:p>
          <a:p>
            <a:endParaRPr lang="en-US" altLang="en-US" dirty="0">
              <a:solidFill>
                <a:schemeClr val="bg1"/>
              </a:solidFill>
            </a:endParaRPr>
          </a:p>
          <a:p>
            <a:r>
              <a:rPr lang="en-US" altLang="en-US" dirty="0">
                <a:solidFill>
                  <a:schemeClr val="bg1"/>
                </a:solidFill>
              </a:rPr>
              <a:t>Data is processed as </a:t>
            </a:r>
            <a:r>
              <a:rPr lang="en-US" altLang="en-US" u="sng" dirty="0">
                <a:solidFill>
                  <a:schemeClr val="bg1"/>
                </a:solidFill>
              </a:rPr>
              <a:t>micro data warehouses</a:t>
            </a:r>
            <a:r>
              <a:rPr lang="en-US" altLang="en-US" dirty="0">
                <a:solidFill>
                  <a:schemeClr val="bg1"/>
                </a:solidFill>
              </a:rPr>
              <a:t>. Maximized by caching data frequently used.</a:t>
            </a:r>
          </a:p>
        </p:txBody>
      </p:sp>
      <p:sp>
        <p:nvSpPr>
          <p:cNvPr id="44064" name="TextBox 159"/>
          <p:cNvSpPr txBox="1">
            <a:spLocks noChangeArrowheads="1"/>
          </p:cNvSpPr>
          <p:nvPr/>
        </p:nvSpPr>
        <p:spPr bwMode="auto">
          <a:xfrm>
            <a:off x="6682190" y="1108076"/>
            <a:ext cx="2236385" cy="14083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US" altLang="en-US" b="1" dirty="0">
                <a:solidFill>
                  <a:schemeClr val="bg1"/>
                </a:solidFill>
              </a:rPr>
              <a:t>Services</a:t>
            </a:r>
            <a:endParaRPr lang="en-US" altLang="en-US" dirty="0">
              <a:solidFill>
                <a:schemeClr val="bg1"/>
              </a:solidFill>
            </a:endParaRPr>
          </a:p>
          <a:p>
            <a:endParaRPr lang="en-US" altLang="en-US" dirty="0">
              <a:solidFill>
                <a:schemeClr val="bg1"/>
              </a:solidFill>
            </a:endParaRPr>
          </a:p>
          <a:p>
            <a:r>
              <a:rPr lang="en-US" altLang="en-US" dirty="0">
                <a:solidFill>
                  <a:schemeClr val="bg1"/>
                </a:solidFill>
              </a:rPr>
              <a:t>Authenticates user sessions, enforces security functions, optimizes queries and coordinates all transactions</a:t>
            </a:r>
          </a:p>
        </p:txBody>
      </p:sp>
    </p:spTree>
    <p:extLst>
      <p:ext uri="{BB962C8B-B14F-4D97-AF65-F5344CB8AC3E}">
        <p14:creationId xmlns:p14="http://schemas.microsoft.com/office/powerpoint/2010/main" val="110449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987948-A734-0B4C-8CE5-4F4BE1C0265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graphicFrame>
        <p:nvGraphicFramePr>
          <p:cNvPr id="6" name="Content Placeholder 8"/>
          <p:cNvGraphicFramePr>
            <a:graphicFrameLocks/>
          </p:cNvGraphicFramePr>
          <p:nvPr/>
        </p:nvGraphicFramePr>
        <p:xfrm>
          <a:off x="103188" y="736600"/>
          <a:ext cx="8762999" cy="593903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5000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626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501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501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566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Measurement</a:t>
                      </a:r>
                    </a:p>
                  </a:txBody>
                  <a:tcPr marL="91447" marR="91447" marT="45716" marB="4571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Snowflake</a:t>
                      </a:r>
                    </a:p>
                  </a:txBody>
                  <a:tcPr marL="91447" marR="91447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Redshift</a:t>
                      </a:r>
                    </a:p>
                  </a:txBody>
                  <a:tcPr marL="91447" marR="91447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F9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b="1" dirty="0">
                          <a:latin typeface="Calibri" charset="0"/>
                          <a:ea typeface="Calibri" charset="0"/>
                          <a:cs typeface="Calibri" charset="0"/>
                        </a:rPr>
                        <a:t>Teradata </a:t>
                      </a:r>
                    </a:p>
                  </a:txBody>
                  <a:tcPr marL="91447" marR="91447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37335"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dirty="0">
                          <a:latin typeface="Calibri" charset="0"/>
                          <a:ea typeface="Calibri" charset="0"/>
                          <a:cs typeface="Calibri" charset="0"/>
                        </a:rPr>
                        <a:t>Performance</a:t>
                      </a:r>
                    </a:p>
                    <a:p>
                      <a:pPr algn="ctr"/>
                      <a:r>
                        <a:rPr lang="en-US" sz="1000" b="0" i="0" dirty="0">
                          <a:latin typeface="Calibri" charset="0"/>
                          <a:ea typeface="Calibri" charset="0"/>
                          <a:cs typeface="Calibri" charset="0"/>
                        </a:rPr>
                        <a:t>(Customer Use</a:t>
                      </a:r>
                      <a:r>
                        <a:rPr lang="en-US" sz="1000" b="0" i="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 Case - </a:t>
                      </a:r>
                      <a:r>
                        <a:rPr lang="en-US" sz="1000" b="0" i="0" dirty="0">
                          <a:latin typeface="Calibri" charset="0"/>
                          <a:ea typeface="Calibri" charset="0"/>
                          <a:cs typeface="Calibri" charset="0"/>
                        </a:rPr>
                        <a:t>Need</a:t>
                      </a:r>
                      <a:r>
                        <a:rPr lang="en-US" sz="1000" b="0" i="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 to verify in POC)</a:t>
                      </a:r>
                      <a:endParaRPr lang="en-US" sz="1000" b="0" i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7" marR="91447" marT="45716" marB="4571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Up to 10x+ faster than</a:t>
                      </a: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 competition</a:t>
                      </a:r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.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7" marR="91447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Snowflake 4x faster in TPCDS testing.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7" marR="91447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charset="0"/>
                          <a:ea typeface="Calibri" charset="0"/>
                          <a:cs typeface="Calibri" charset="0"/>
                        </a:rPr>
                        <a:t>Snowflake has been 2x-10x faster in customer POCs.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7" marR="91447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105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000" b="1" i="0" dirty="0">
                          <a:latin typeface="Calibri" charset="0"/>
                          <a:ea typeface="Calibri" charset="0"/>
                          <a:cs typeface="Calibri" charset="0"/>
                        </a:rPr>
                        <a:t>True Elasticity</a:t>
                      </a:r>
                    </a:p>
                  </a:txBody>
                  <a:tcPr marL="91447" marR="91447" marT="45716" marB="4571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Storage, compute and concurrency scale independently.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Compute scales in seconds and concurrent auto-scales.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Virtually no concurrent query limitations. (potential</a:t>
                      </a: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 latency from cloud services being separate from caching layer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7" marR="91447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Clusters require read only mode to scale.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Scaling takes</a:t>
                      </a: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 hours - days depending on data volume.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Single clusters have a hard concurrent query limitation (500 Users).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7" marR="91447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Requires significant downtime to scale.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Cloud offering still requires 8+ hours to scale.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Workload manager offers better concurrency scaling</a:t>
                      </a:r>
                    </a:p>
                  </a:txBody>
                  <a:tcPr marL="91447" marR="91447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53358"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dirty="0">
                          <a:latin typeface="Calibri" charset="0"/>
                          <a:ea typeface="Calibri" charset="0"/>
                          <a:cs typeface="Calibri" charset="0"/>
                        </a:rPr>
                        <a:t>Cost</a:t>
                      </a:r>
                    </a:p>
                  </a:txBody>
                  <a:tcPr marL="91447" marR="91447" marT="45716" marB="4571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Per second billing on compute that auto-suspends when users are not active significantly lowers operating costs.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SaaS delivery provides lowest cost of management.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7" marR="91447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Per hour billing on compute with no ability to suspend/resume compute requires clusters to run 24x7 regardless of users actively on system or not.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7" marR="91447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Comparatively,  still the most expensive DW in the industry.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7" marR="91447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40503"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dirty="0">
                          <a:latin typeface="Calibri" charset="0"/>
                          <a:ea typeface="Calibri" charset="0"/>
                          <a:cs typeface="Calibri" charset="0"/>
                        </a:rPr>
                        <a:t>Time to Value</a:t>
                      </a:r>
                    </a:p>
                  </a:txBody>
                  <a:tcPr marL="91447" marR="91447" marT="45716" marB="4571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No setup, configuration, database patching, or ongoing performance tuning required.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Encryption, backup, and synchronous replication automatically built-in.</a:t>
                      </a:r>
                    </a:p>
                  </a:txBody>
                  <a:tcPr marL="91447" marR="91447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Setup and ongoing administration required.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FTEs to manage clusters,</a:t>
                      </a: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 sort/dist keys, stats, vacuuming.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Patching requires downtime.</a:t>
                      </a:r>
                      <a:endParaRPr lang="en-US" sz="1000" i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7" marR="91447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- Significant setup, specialized skills and ongoing administration required.</a:t>
                      </a:r>
                    </a:p>
                  </a:txBody>
                  <a:tcPr marL="91447" marR="91447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40503"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dirty="0">
                          <a:latin typeface="Calibri" charset="0"/>
                          <a:ea typeface="Calibri" charset="0"/>
                          <a:cs typeface="Calibri" charset="0"/>
                        </a:rPr>
                        <a:t>Additional Value</a:t>
                      </a:r>
                    </a:p>
                  </a:txBody>
                  <a:tcPr marL="91447" marR="91447" marT="45716" marB="4571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Supports flexible</a:t>
                      </a: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 schemas (i.e. JSON, XML)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Native support for Python and </a:t>
                      </a:r>
                      <a:r>
                        <a:rPr lang="en-US" sz="1000" baseline="0" dirty="0" err="1">
                          <a:latin typeface="Calibri" charset="0"/>
                          <a:ea typeface="Calibri" charset="0"/>
                          <a:cs typeface="Calibri" charset="0"/>
                        </a:rPr>
                        <a:t>node.js</a:t>
                      </a:r>
                      <a:endParaRPr lang="en-US" sz="1000" baseline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Built in DR solution by utilizing S3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7" marR="91447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00" i="0" dirty="0">
                          <a:latin typeface="Calibri" charset="0"/>
                          <a:ea typeface="Calibri" charset="0"/>
                          <a:cs typeface="Calibri" charset="0"/>
                        </a:rPr>
                        <a:t>AWS</a:t>
                      </a:r>
                      <a:r>
                        <a:rPr lang="en-US" sz="1000" i="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 Managed Service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00" i="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Proven high performance for BI / Reporting Use cases</a:t>
                      </a:r>
                      <a:endParaRPr lang="en-US" sz="1000" i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7" marR="91447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- Current</a:t>
                      </a: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 skill set and proven technology at DFS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7" marR="91447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5091" name="TextBox 2"/>
          <p:cNvSpPr txBox="1">
            <a:spLocks noChangeArrowheads="1"/>
          </p:cNvSpPr>
          <p:nvPr/>
        </p:nvSpPr>
        <p:spPr bwMode="auto">
          <a:xfrm>
            <a:off x="2514600" y="119063"/>
            <a:ext cx="4681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chemeClr val="bg1"/>
                </a:solidFill>
              </a:rPr>
              <a:t>Snowflake / Redshift / Teradata Comparison</a:t>
            </a:r>
          </a:p>
        </p:txBody>
      </p:sp>
    </p:spTree>
    <p:extLst>
      <p:ext uri="{BB962C8B-B14F-4D97-AF65-F5344CB8AC3E}">
        <p14:creationId xmlns:p14="http://schemas.microsoft.com/office/powerpoint/2010/main" val="427913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©2018 Discover Financial Services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C3A45AB-B105-DB42-A74C-7208C682EB3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5425" y="749300"/>
          <a:ext cx="8632826" cy="5775575"/>
        </p:xfrm>
        <a:graphic>
          <a:graphicData uri="http://schemas.openxmlformats.org/drawingml/2006/table">
            <a:tbl>
              <a:tblPr firstRow="1" bandRow="1"/>
              <a:tblGrid>
                <a:gridCol w="10715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411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903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098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199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409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200" i="1" dirty="0">
                          <a:latin typeface="Calibri" charset="0"/>
                          <a:ea typeface="Calibri" charset="0"/>
                          <a:cs typeface="Calibri" charset="0"/>
                        </a:rPr>
                        <a:t>Category</a:t>
                      </a:r>
                    </a:p>
                  </a:txBody>
                  <a:tcPr marL="91433" marR="91433" marT="45716" marB="45716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200" i="1" dirty="0">
                          <a:latin typeface="Calibri" charset="0"/>
                          <a:ea typeface="Calibri" charset="0"/>
                          <a:cs typeface="Calibri" charset="0"/>
                        </a:rPr>
                        <a:t>Capability</a:t>
                      </a:r>
                    </a:p>
                  </a:txBody>
                  <a:tcPr marL="91433" marR="91433" marT="45716" marB="45716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200" i="1" dirty="0">
                          <a:latin typeface="Calibri" charset="0"/>
                          <a:ea typeface="Calibri" charset="0"/>
                          <a:cs typeface="Calibri" charset="0"/>
                        </a:rPr>
                        <a:t>Value</a:t>
                      </a:r>
                    </a:p>
                  </a:txBody>
                  <a:tcPr marL="91433" marR="91433" marT="45716" marB="45716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200" i="1" dirty="0">
                          <a:latin typeface="Calibri" charset="0"/>
                          <a:ea typeface="Calibri" charset="0"/>
                          <a:cs typeface="Calibri" charset="0"/>
                        </a:rPr>
                        <a:t>Key Features</a:t>
                      </a:r>
                    </a:p>
                  </a:txBody>
                  <a:tcPr marL="91433" marR="91433" marT="45716" marB="45716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200" i="1" dirty="0">
                          <a:latin typeface="Calibri" charset="0"/>
                          <a:ea typeface="Calibri" charset="0"/>
                          <a:cs typeface="Calibri" charset="0"/>
                        </a:rPr>
                        <a:t>Timeline</a:t>
                      </a:r>
                    </a:p>
                  </a:txBody>
                  <a:tcPr marL="91433" marR="91433" marT="45716" marB="45716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57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Gen II Platform</a:t>
                      </a:r>
                    </a:p>
                  </a:txBody>
                  <a:tcPr marL="91433" marR="91433" marT="45716" marB="45716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Continue</a:t>
                      </a:r>
                      <a:r>
                        <a:rPr lang="en-US" sz="1000" b="0" i="0" kern="1200" baseline="0" dirty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BAU for Hadoop platform while AWS build is , no new applications.</a:t>
                      </a:r>
                    </a:p>
                    <a:p>
                      <a:endParaRPr lang="en-US" sz="1000" b="0" i="0" kern="1200" baseline="0" dirty="0">
                        <a:solidFill>
                          <a:schemeClr val="dk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r>
                        <a:rPr lang="en-US" sz="1000" b="0" i="0" kern="1200" baseline="0" dirty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Reduction plan for Hadoop Enterprise Data Lake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33" marR="91433" marT="45716" marB="4571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Promotes</a:t>
                      </a: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 migration to cloud platforms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Reduction in Hadoop footprint with cost savings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33" marR="91433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Migrate</a:t>
                      </a: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 data to S3 / delete from HDFS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Finish key Hadoop HA initiatives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Decommission Hadoop nodes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33" marR="91433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EDS Data Migration to S3 </a:t>
                      </a:r>
                      <a:r>
                        <a:rPr lang="mr-IN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–</a:t>
                      </a:r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 July 2018</a:t>
                      </a:r>
                    </a:p>
                    <a:p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Decommission 40%</a:t>
                      </a: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 of Hadoop Nodes  &amp; new ELA </a:t>
                      </a:r>
                      <a:r>
                        <a:rPr lang="mr-IN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–</a:t>
                      </a: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 Oct 2018</a:t>
                      </a:r>
                    </a:p>
                    <a:p>
                      <a:endParaRPr lang="en-US" sz="1000" baseline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33" marR="91433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629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AWS Platforms </a:t>
                      </a:r>
                      <a:r>
                        <a:rPr lang="mr-IN" sz="1200" b="1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–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EMR, RDS,</a:t>
                      </a:r>
                      <a:r>
                        <a:rPr lang="en-US" sz="1200" b="1" baseline="0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S3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33" marR="91433" marT="45716" marB="45716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Build cloud</a:t>
                      </a: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 native platforms to support Advanced Analytic Capabilities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33" marR="91433" marT="45716" marB="4571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Decoupled</a:t>
                      </a: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 architecture for purpose built platforms to support functional use cases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33" marR="91433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EMR Cluster Builds (Data</a:t>
                      </a: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 Processing, Operational, Analytic User)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MPP Technologies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S3 Buckets supporting ONE Architecture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baseline="0" dirty="0" err="1">
                          <a:latin typeface="Calibri" charset="0"/>
                          <a:ea typeface="Calibri" charset="0"/>
                          <a:cs typeface="Calibri" charset="0"/>
                        </a:rPr>
                        <a:t>Realtime</a:t>
                      </a: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 platform build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Graph DB Build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33" marR="91433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SOT Objects enabled &amp; MVP EMR, Redshift </a:t>
                      </a:r>
                      <a:r>
                        <a:rPr lang="mr-IN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–</a:t>
                      </a:r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 Q2 18</a:t>
                      </a:r>
                    </a:p>
                    <a:p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Snowflake POC </a:t>
                      </a:r>
                      <a:r>
                        <a:rPr lang="mr-IN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–</a:t>
                      </a:r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 Q2 18</a:t>
                      </a:r>
                    </a:p>
                    <a:p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r>
                        <a:rPr lang="en-US" sz="1000" dirty="0">
                          <a:latin typeface="Calibri" charset="0"/>
                          <a:ea typeface="Calibri" charset="0"/>
                          <a:cs typeface="Calibri" charset="0"/>
                        </a:rPr>
                        <a:t>Snowflake Build</a:t>
                      </a: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out </a:t>
                      </a:r>
                      <a:r>
                        <a:rPr lang="mr-IN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–</a:t>
                      </a: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 Q4 18</a:t>
                      </a:r>
                    </a:p>
                    <a:p>
                      <a:endParaRPr lang="en-US" sz="1000" baseline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r>
                        <a:rPr lang="en-US" sz="1000" baseline="0" dirty="0" err="1">
                          <a:latin typeface="Calibri" charset="0"/>
                          <a:ea typeface="Calibri" charset="0"/>
                          <a:cs typeface="Calibri" charset="0"/>
                        </a:rPr>
                        <a:t>Realtime</a:t>
                      </a: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 Platform MVP </a:t>
                      </a:r>
                      <a:r>
                        <a:rPr lang="mr-IN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–</a:t>
                      </a:r>
                      <a:r>
                        <a:rPr lang="en-US" sz="10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 Q4 18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33" marR="91433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300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Platform Optimization</a:t>
                      </a:r>
                    </a:p>
                  </a:txBody>
                  <a:tcPr marL="91433" marR="91433" marT="45716" marB="45716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Optimize next generation platforms to adapt to both batch and real time use cases and provide a “best in class” user experience</a:t>
                      </a:r>
                    </a:p>
                  </a:txBody>
                  <a:tcPr marL="91433" marR="91433" marT="45716" marB="4571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Scale platforms easily for a better user</a:t>
                      </a:r>
                      <a:r>
                        <a:rPr lang="en-US" sz="1000" baseline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experience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baseline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Enable real time </a:t>
                      </a:r>
                      <a:r>
                        <a:rPr lang="en-US" sz="1000" baseline="0" dirty="0" err="1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decisioning</a:t>
                      </a:r>
                      <a:r>
                        <a:rPr lang="en-US" sz="1000" baseline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capabilities and rapid deployment of rules and models</a:t>
                      </a:r>
                      <a:endParaRPr lang="en-US" sz="10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33" marR="91433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Capacity</a:t>
                      </a:r>
                      <a:r>
                        <a:rPr lang="en-US" sz="1000" baseline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management of each platform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baseline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Long running vs transient platforms identified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endParaRPr lang="en-US" sz="10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33" marR="91433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000" baseline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Fully optimized EMR platform </a:t>
                      </a:r>
                      <a:r>
                        <a:rPr lang="mr-IN" sz="1000" baseline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–</a:t>
                      </a:r>
                      <a:r>
                        <a:rPr lang="en-US" sz="1000" baseline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Q3 18</a:t>
                      </a:r>
                    </a:p>
                    <a:p>
                      <a:endParaRPr lang="en-US" sz="1000" baseline="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r>
                        <a:rPr lang="en-US" sz="1000" baseline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Usage metrics reporting </a:t>
                      </a:r>
                      <a:r>
                        <a:rPr lang="mr-IN" sz="1000" baseline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–</a:t>
                      </a:r>
                      <a:r>
                        <a:rPr lang="en-US" sz="1000" baseline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Q4 18</a:t>
                      </a:r>
                    </a:p>
                    <a:p>
                      <a:endParaRPr lang="en-US" sz="1000" baseline="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33" marR="91433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533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Platform Security</a:t>
                      </a:r>
                    </a:p>
                  </a:txBody>
                  <a:tcPr marL="91433" marR="91433" marT="45716" marB="45716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Build secure platforms that meet all Enterprise Data Security Standards and audit criteria</a:t>
                      </a:r>
                    </a:p>
                  </a:txBody>
                  <a:tcPr marL="91433" marR="91433" marT="45716" marB="4571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Ensure data security measures are in place on next generation platforms and tools</a:t>
                      </a:r>
                    </a:p>
                  </a:txBody>
                  <a:tcPr marL="91433" marR="91433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Encryption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Authorization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Access Controls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Access</a:t>
                      </a:r>
                      <a:r>
                        <a:rPr lang="en-US" sz="1000" baseline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Auditing and KRI’s Reporting</a:t>
                      </a:r>
                      <a:endParaRPr lang="en-US" sz="10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33" marR="91433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SAML</a:t>
                      </a:r>
                      <a:r>
                        <a:rPr lang="en-US" sz="1000" baseline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Integration &amp; logging </a:t>
                      </a:r>
                      <a:r>
                        <a:rPr lang="mr-IN" sz="1000" baseline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–</a:t>
                      </a:r>
                      <a:r>
                        <a:rPr lang="en-US" sz="1000" baseline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Q2 18</a:t>
                      </a:r>
                    </a:p>
                    <a:p>
                      <a:endParaRPr lang="en-US" sz="1000" baseline="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r>
                        <a:rPr lang="en-US" sz="1000" baseline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Full Access Controls &amp; Access Management </a:t>
                      </a:r>
                      <a:r>
                        <a:rPr lang="mr-IN" sz="1000" baseline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–</a:t>
                      </a:r>
                      <a:r>
                        <a:rPr lang="en-US" sz="1000" baseline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Q3 18</a:t>
                      </a:r>
                      <a:endParaRPr lang="en-US" sz="10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33" marR="91433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23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Platform HA &amp; DR </a:t>
                      </a:r>
                    </a:p>
                  </a:txBody>
                  <a:tcPr marL="91433" marR="91433" marT="45716" marB="45716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Ensure all services are highly available and that a fully</a:t>
                      </a:r>
                      <a:r>
                        <a:rPr lang="en-US" sz="1000" baseline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automated DR capability has been built out.</a:t>
                      </a:r>
                      <a:endParaRPr lang="en-US" sz="10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33" marR="91433" marT="45716" marB="4571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 algn="l" defTabSz="457200" rtl="0" eaLnBrk="1" latinLnBrk="0" hangingPunct="1">
                        <a:buFont typeface="Arial" charset="0"/>
                        <a:buChar char="•"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Ensure system meets a 99.9%</a:t>
                      </a:r>
                      <a:r>
                        <a:rPr lang="en-US" sz="1000" kern="1200" baseline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availability req.</a:t>
                      </a:r>
                    </a:p>
                    <a:p>
                      <a:pPr marL="171450" indent="-171450" algn="l" defTabSz="457200" rtl="0" eaLnBrk="1" latinLnBrk="0" hangingPunct="1">
                        <a:buFont typeface="Arial" charset="0"/>
                        <a:buChar char="•"/>
                      </a:pPr>
                      <a:r>
                        <a:rPr lang="en-US" sz="1000" kern="1200" baseline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Ensures data backup and disaster scenarios are accounted for in SC Plan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33" marR="91433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 algn="l" defTabSz="457200" rtl="0" eaLnBrk="1" latinLnBrk="0" hangingPunct="1">
                        <a:buFont typeface="Arial" charset="0"/>
                        <a:buChar char="•"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Document procedures to recover platforms in event in</a:t>
                      </a:r>
                      <a:r>
                        <a:rPr lang="en-US" sz="1000" kern="1200" baseline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DR event</a:t>
                      </a:r>
                    </a:p>
                    <a:p>
                      <a:pPr marL="171450" indent="-171450" algn="l" defTabSz="457200" rtl="0" eaLnBrk="1" latinLnBrk="0" hangingPunct="1">
                        <a:buFont typeface="Arial" charset="0"/>
                        <a:buChar char="•"/>
                      </a:pPr>
                      <a:r>
                        <a:rPr lang="en-US" sz="1000" kern="1200" baseline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Ensure key services are set up with HA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33" marR="91433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HA Services for EMR </a:t>
                      </a:r>
                      <a:r>
                        <a:rPr lang="mr-IN" sz="10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–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Q2 18</a:t>
                      </a:r>
                    </a:p>
                    <a:p>
                      <a:endParaRPr lang="en-US" sz="10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DR</a:t>
                      </a:r>
                      <a:r>
                        <a:rPr lang="en-US" sz="1000" baseline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plan documented </a:t>
                      </a:r>
                      <a:r>
                        <a:rPr lang="mr-IN" sz="1000" baseline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–</a:t>
                      </a:r>
                      <a:r>
                        <a:rPr lang="en-US" sz="1000" baseline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Q4 18</a:t>
                      </a:r>
                      <a:endParaRPr lang="en-US" sz="10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33" marR="91433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6134" name="TextBox 2"/>
          <p:cNvSpPr txBox="1">
            <a:spLocks noChangeArrowheads="1"/>
          </p:cNvSpPr>
          <p:nvPr/>
        </p:nvSpPr>
        <p:spPr bwMode="auto">
          <a:xfrm>
            <a:off x="2514600" y="119063"/>
            <a:ext cx="6057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chemeClr val="bg1"/>
                </a:solidFill>
              </a:rPr>
              <a:t>Advanced Analytic Gen II &amp; Gen III Capabilities Roadmap</a:t>
            </a:r>
          </a:p>
        </p:txBody>
      </p:sp>
    </p:spTree>
    <p:extLst>
      <p:ext uri="{BB962C8B-B14F-4D97-AF65-F5344CB8AC3E}">
        <p14:creationId xmlns:p14="http://schemas.microsoft.com/office/powerpoint/2010/main" val="15242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>
          <a:xfrm>
            <a:off x="2286000" y="3978275"/>
            <a:ext cx="6400800" cy="11477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Cloud Data Enablement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 </a:t>
            </a:r>
            <a:r>
              <a:rPr lang="en-US" altLang="en-US" sz="2400" dirty="0"/>
              <a:t>Owner: Brent DeMar</a:t>
            </a:r>
          </a:p>
        </p:txBody>
      </p:sp>
      <p:sp>
        <p:nvSpPr>
          <p:cNvPr id="74754" name="Footer Placeholder 2"/>
          <p:cNvSpPr txBox="1">
            <a:spLocks/>
          </p:cNvSpPr>
          <p:nvPr/>
        </p:nvSpPr>
        <p:spPr bwMode="auto">
          <a:xfrm>
            <a:off x="457200" y="6491288"/>
            <a:ext cx="1828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4213">
              <a:lnSpc>
                <a:spcPts val="2400"/>
              </a:lnSpc>
              <a:spcAft>
                <a:spcPts val="1000"/>
              </a:spcAft>
              <a:buClr>
                <a:srgbClr val="74787B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1pPr>
            <a:lvl2pPr marL="455613" indent="-227013" defTabSz="684213">
              <a:lnSpc>
                <a:spcPts val="2100"/>
              </a:lnSpc>
              <a:spcAft>
                <a:spcPts val="900"/>
              </a:spcAft>
              <a:buClr>
                <a:srgbClr val="74787B"/>
              </a:buClr>
              <a:buFont typeface=".AppleSystemUIFont" charset="-120"/>
              <a:buChar char="–"/>
              <a:defRPr>
                <a:solidFill>
                  <a:schemeClr val="tx1"/>
                </a:solidFill>
                <a:latin typeface="Arial" charset="0"/>
              </a:defRPr>
            </a:lvl2pPr>
            <a:lvl3pPr marL="684213" indent="-227013" defTabSz="684213">
              <a:lnSpc>
                <a:spcPts val="2000"/>
              </a:lnSpc>
              <a:spcAft>
                <a:spcPts val="800"/>
              </a:spcAft>
              <a:buClr>
                <a:srgbClr val="74787B"/>
              </a:buClr>
              <a:buSzPct val="90000"/>
              <a:buFont typeface="Courier New" charset="0"/>
              <a:buChar char="o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198563" indent="-169863" defTabSz="684213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Arial" charset="0"/>
              </a:defRPr>
            </a:lvl4pPr>
            <a:lvl5pPr marL="1541463" indent="-169863" defTabSz="684213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Arial" charset="0"/>
              </a:defRPr>
            </a:lvl5pPr>
            <a:lvl6pPr marL="19986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Arial" charset="0"/>
              </a:defRPr>
            </a:lvl6pPr>
            <a:lvl7pPr marL="24558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Arial" charset="0"/>
              </a:defRPr>
            </a:lvl7pPr>
            <a:lvl8pPr marL="29130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Arial" charset="0"/>
              </a:defRPr>
            </a:lvl8pPr>
            <a:lvl9pPr marL="33702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en-US" sz="700">
                <a:solidFill>
                  <a:schemeClr val="bg1"/>
                </a:solidFill>
              </a:rPr>
              <a:t>©2018 Discover Financial Services</a:t>
            </a:r>
          </a:p>
        </p:txBody>
      </p:sp>
    </p:spTree>
    <p:extLst>
      <p:ext uri="{BB962C8B-B14F-4D97-AF65-F5344CB8AC3E}">
        <p14:creationId xmlns:p14="http://schemas.microsoft.com/office/powerpoint/2010/main" val="19088253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700">
                <a:latin typeface="Calibri" charset="0"/>
                <a:ea typeface="Calibri" charset="0"/>
                <a:cs typeface="Calibri" charset="0"/>
              </a:rPr>
              <a:t>©2018 Discover Financial Services</a:t>
            </a:r>
          </a:p>
        </p:txBody>
      </p:sp>
      <p:sp>
        <p:nvSpPr>
          <p:cNvPr id="72706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FDEFD1-70E4-0C41-912F-F0BDC274088F}" type="slidenum">
              <a:rPr lang="en-US" altLang="en-US" sz="80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en-US" sz="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2707" name="TextBox 2"/>
          <p:cNvSpPr txBox="1">
            <a:spLocks noChangeArrowheads="1"/>
          </p:cNvSpPr>
          <p:nvPr/>
        </p:nvSpPr>
        <p:spPr bwMode="auto">
          <a:xfrm>
            <a:off x="2058403" y="118048"/>
            <a:ext cx="6395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sz="1800" dirty="0" smtClean="0">
                <a:solidFill>
                  <a:schemeClr val="bg1"/>
                </a:solidFill>
              </a:rPr>
              <a:t>Cloud Data Enablement:  Strategy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223" y="3039302"/>
            <a:ext cx="83232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Cloud Data movement strategy</a:t>
            </a:r>
          </a:p>
          <a:p>
            <a:endParaRPr lang="en-US" b="1" dirty="0">
              <a:solidFill>
                <a:schemeClr val="tx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Build tools  to synchronize data already in Teradata, and new data generated by Ab Initio to AWS.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Store data in an MPP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database (redshift/snowflake).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Store data in S3 in modern efficient data formats and make accessible to services such as EMR/Spark &amp; Athena.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Standards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91634" y="711058"/>
            <a:ext cx="8371576" cy="2241145"/>
            <a:chOff x="315224" y="2630446"/>
            <a:chExt cx="8371576" cy="2241145"/>
          </a:xfrm>
        </p:grpSpPr>
        <p:sp>
          <p:nvSpPr>
            <p:cNvPr id="14" name="Oval 13"/>
            <p:cNvSpPr/>
            <p:nvPr/>
          </p:nvSpPr>
          <p:spPr>
            <a:xfrm>
              <a:off x="315224" y="2634983"/>
              <a:ext cx="2221245" cy="2218414"/>
            </a:xfrm>
            <a:prstGeom prst="ellipse">
              <a:avLst/>
            </a:prstGeom>
            <a:solidFill>
              <a:srgbClr val="85BFE1"/>
            </a:solidFill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3886" y="3039481"/>
              <a:ext cx="191653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800" b="1" dirty="0" smtClean="0">
                  <a:latin typeface="Calibri" charset="0"/>
                  <a:ea typeface="Calibri" charset="0"/>
                  <a:cs typeface="Calibri" charset="0"/>
                </a:rPr>
                <a:t> Tools to Export </a:t>
              </a:r>
            </a:p>
            <a:p>
              <a:pPr lvl="0"/>
              <a:endParaRPr lang="en-US" sz="1800" b="1" dirty="0">
                <a:latin typeface="Calibri" charset="0"/>
                <a:ea typeface="Calibri" charset="0"/>
                <a:cs typeface="Calibri" charset="0"/>
              </a:endParaRPr>
            </a:p>
            <a:p>
              <a:pPr marL="285750" lvl="0" indent="-285750">
                <a:buFont typeface="Arial" charset="0"/>
                <a:buChar char="•"/>
              </a:pPr>
              <a:r>
                <a:rPr lang="en-US" sz="1200" dirty="0" smtClean="0">
                  <a:latin typeface="Calibri" charset="0"/>
                  <a:ea typeface="Calibri" charset="0"/>
                  <a:cs typeface="Calibri" charset="0"/>
                </a:rPr>
                <a:t>Teradata Historical Data</a:t>
              </a:r>
              <a:endParaRPr lang="en-US" sz="1200" dirty="0">
                <a:latin typeface="Calibri" charset="0"/>
                <a:ea typeface="Calibri" charset="0"/>
                <a:cs typeface="Calibri" charset="0"/>
              </a:endParaRPr>
            </a:p>
            <a:p>
              <a:pPr marL="285750" lvl="0" indent="-285750">
                <a:buFont typeface="Arial" charset="0"/>
                <a:buChar char="•"/>
              </a:pPr>
              <a:r>
                <a:rPr lang="en-US" sz="1200" dirty="0" smtClean="0">
                  <a:latin typeface="Calibri" charset="0"/>
                  <a:ea typeface="Calibri" charset="0"/>
                  <a:cs typeface="Calibri" charset="0"/>
                </a:rPr>
                <a:t>Ongoing/ New Data from Ab Initio</a:t>
              </a:r>
              <a:endParaRPr lang="en-US" sz="12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365245" y="2633860"/>
              <a:ext cx="2221245" cy="2218414"/>
            </a:xfrm>
            <a:prstGeom prst="ellipse">
              <a:avLst/>
            </a:prstGeom>
            <a:solidFill>
              <a:srgbClr val="B4D5F0"/>
            </a:solidFill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415264" y="2630446"/>
              <a:ext cx="2221245" cy="2218414"/>
            </a:xfrm>
            <a:prstGeom prst="ellipse">
              <a:avLst/>
            </a:prstGeom>
            <a:solidFill>
              <a:srgbClr val="D9E3EE"/>
            </a:solidFill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69081" y="3012564"/>
              <a:ext cx="183958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smtClean="0">
                  <a:latin typeface="Calibri" charset="0"/>
                  <a:ea typeface="Calibri" charset="0"/>
                  <a:cs typeface="Calibri" charset="0"/>
                </a:rPr>
                <a:t>MPP DB Storage</a:t>
              </a:r>
            </a:p>
            <a:p>
              <a:pPr algn="ctr"/>
              <a:endParaRPr lang="en-US" sz="1800" dirty="0">
                <a:latin typeface="Calibri" charset="0"/>
                <a:ea typeface="Calibri" charset="0"/>
                <a:cs typeface="Calibri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200" dirty="0" smtClean="0">
                  <a:latin typeface="Calibri" charset="0"/>
                  <a:ea typeface="Calibri" charset="0"/>
                  <a:cs typeface="Calibri" charset="0"/>
                </a:rPr>
                <a:t>Load to Redshift 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200" dirty="0" smtClean="0">
                  <a:latin typeface="Calibri" charset="0"/>
                  <a:ea typeface="Calibri" charset="0"/>
                  <a:cs typeface="Calibri" charset="0"/>
                </a:rPr>
                <a:t>Load to Snowflake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29947" y="3012564"/>
              <a:ext cx="183958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smtClean="0">
                  <a:latin typeface="Calibri" charset="0"/>
                  <a:ea typeface="Calibri" charset="0"/>
                  <a:cs typeface="Calibri" charset="0"/>
                </a:rPr>
                <a:t>S3 Storage</a:t>
              </a:r>
            </a:p>
            <a:p>
              <a:pPr algn="ctr"/>
              <a:endParaRPr lang="en-US" sz="1800" dirty="0">
                <a:latin typeface="Calibri" charset="0"/>
                <a:ea typeface="Calibri" charset="0"/>
                <a:cs typeface="Calibri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200" dirty="0" smtClean="0">
                  <a:latin typeface="Calibri" charset="0"/>
                  <a:ea typeface="Calibri" charset="0"/>
                  <a:cs typeface="Calibri" charset="0"/>
                </a:rPr>
                <a:t>AVRO format 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200" dirty="0" smtClean="0">
                  <a:latin typeface="Calibri" charset="0"/>
                  <a:ea typeface="Calibri" charset="0"/>
                  <a:cs typeface="Calibri" charset="0"/>
                </a:rPr>
                <a:t>ORC format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200" dirty="0" smtClean="0">
                  <a:latin typeface="Calibri" charset="0"/>
                  <a:ea typeface="Calibri" charset="0"/>
                  <a:cs typeface="Calibri" charset="0"/>
                </a:rPr>
                <a:t>Accessible via Glue DB services (</a:t>
              </a:r>
              <a:r>
                <a:rPr lang="en-US" sz="1200" dirty="0" err="1" smtClean="0">
                  <a:latin typeface="Calibri" charset="0"/>
                  <a:ea typeface="Calibri" charset="0"/>
                  <a:cs typeface="Calibri" charset="0"/>
                </a:rPr>
                <a:t>EMR,Athena,Spark</a:t>
              </a:r>
              <a:r>
                <a:rPr lang="en-US" sz="1200" dirty="0" smtClean="0">
                  <a:latin typeface="Calibri" charset="0"/>
                  <a:ea typeface="Calibri" charset="0"/>
                  <a:cs typeface="Calibri" charset="0"/>
                </a:rPr>
                <a:t>)</a:t>
              </a:r>
              <a:endParaRPr lang="en-US" sz="12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6465555" y="2653177"/>
              <a:ext cx="2221245" cy="2218414"/>
            </a:xfrm>
            <a:prstGeom prst="ellipse">
              <a:avLst/>
            </a:prstGeom>
            <a:solidFill>
              <a:srgbClr val="AFD3EF"/>
            </a:solidFill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48438" y="3012564"/>
              <a:ext cx="203122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smtClean="0">
                  <a:latin typeface="Calibri" charset="0"/>
                  <a:ea typeface="Calibri" charset="0"/>
                  <a:cs typeface="Calibri" charset="0"/>
                </a:rPr>
                <a:t>Standards</a:t>
              </a:r>
            </a:p>
            <a:p>
              <a:pPr algn="ctr"/>
              <a:endParaRPr lang="en-US" sz="1800" dirty="0">
                <a:latin typeface="Calibri" charset="0"/>
                <a:ea typeface="Calibri" charset="0"/>
                <a:cs typeface="Calibri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200" dirty="0" smtClean="0">
                  <a:latin typeface="Calibri" charset="0"/>
                  <a:ea typeface="Calibri" charset="0"/>
                  <a:cs typeface="Calibri" charset="0"/>
                </a:rPr>
                <a:t>Naming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200" dirty="0" smtClean="0">
                  <a:latin typeface="Calibri" charset="0"/>
                  <a:ea typeface="Calibri" charset="0"/>
                  <a:cs typeface="Calibri" charset="0"/>
                </a:rPr>
                <a:t>Metadata / Tagging of data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200" dirty="0" smtClean="0">
                  <a:latin typeface="Calibri" charset="0"/>
                  <a:ea typeface="Calibri" charset="0"/>
                  <a:cs typeface="Calibri" charset="0"/>
                </a:rPr>
                <a:t>Ingestion playbooks</a:t>
              </a:r>
              <a:endParaRPr lang="en-US" sz="12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30473" y="4746417"/>
            <a:ext cx="7109201" cy="1638754"/>
            <a:chOff x="800781" y="4006673"/>
            <a:chExt cx="7492148" cy="1849198"/>
          </a:xfrm>
        </p:grpSpPr>
        <p:sp>
          <p:nvSpPr>
            <p:cNvPr id="23" name="Can 22"/>
            <p:cNvSpPr/>
            <p:nvPr/>
          </p:nvSpPr>
          <p:spPr>
            <a:xfrm>
              <a:off x="876464" y="4006673"/>
              <a:ext cx="795130" cy="898497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Teradata</a:t>
              </a:r>
              <a:endParaRPr lang="en-US" sz="1100" dirty="0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187042" y="4434922"/>
              <a:ext cx="1157526" cy="930303"/>
            </a:xfrm>
            <a:prstGeom prst="roundRect">
              <a:avLst/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AWS</a:t>
              </a:r>
            </a:p>
            <a:p>
              <a:pPr algn="ctr"/>
              <a:r>
                <a:rPr lang="en-US" dirty="0" smtClean="0"/>
                <a:t>Exporter Application</a:t>
              </a:r>
              <a:endParaRPr lang="en-US" dirty="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800781" y="4995058"/>
              <a:ext cx="977914" cy="860813"/>
              <a:chOff x="1778252" y="5488387"/>
              <a:chExt cx="977914" cy="860813"/>
            </a:xfrm>
          </p:grpSpPr>
          <p:sp>
            <p:nvSpPr>
              <p:cNvPr id="36" name="Punched Tape 35"/>
              <p:cNvSpPr/>
              <p:nvPr/>
            </p:nvSpPr>
            <p:spPr>
              <a:xfrm>
                <a:off x="1778252" y="5488387"/>
                <a:ext cx="678683" cy="640079"/>
              </a:xfrm>
              <a:prstGeom prst="flowChartPunchedTap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Punched Tape 36"/>
              <p:cNvSpPr/>
              <p:nvPr/>
            </p:nvSpPr>
            <p:spPr>
              <a:xfrm>
                <a:off x="1932167" y="5598754"/>
                <a:ext cx="678683" cy="640079"/>
              </a:xfrm>
              <a:prstGeom prst="flowChartPunchedTap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Punched Tape 37"/>
              <p:cNvSpPr/>
              <p:nvPr/>
            </p:nvSpPr>
            <p:spPr>
              <a:xfrm>
                <a:off x="2077482" y="5709121"/>
                <a:ext cx="678684" cy="640079"/>
              </a:xfrm>
              <a:prstGeom prst="flowChartPunchedTap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Load</a:t>
                </a:r>
              </a:p>
              <a:p>
                <a:pPr algn="ctr"/>
                <a:r>
                  <a:rPr lang="en-US" sz="1100" dirty="0" smtClean="0"/>
                  <a:t>Files</a:t>
                </a:r>
                <a:endParaRPr lang="en-US" sz="1100" dirty="0"/>
              </a:p>
            </p:txBody>
          </p:sp>
        </p:grpSp>
        <p:sp>
          <p:nvSpPr>
            <p:cNvPr id="26" name="Manual Operation 25"/>
            <p:cNvSpPr/>
            <p:nvPr/>
          </p:nvSpPr>
          <p:spPr>
            <a:xfrm>
              <a:off x="3843257" y="4138652"/>
              <a:ext cx="906167" cy="683813"/>
            </a:xfrm>
            <a:prstGeom prst="flowChartManualOperation">
              <a:avLst/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S3</a:t>
              </a:r>
              <a:endParaRPr lang="en-US" dirty="0"/>
            </a:p>
          </p:txBody>
        </p:sp>
        <p:sp>
          <p:nvSpPr>
            <p:cNvPr id="27" name="Can 26"/>
            <p:cNvSpPr/>
            <p:nvPr/>
          </p:nvSpPr>
          <p:spPr>
            <a:xfrm>
              <a:off x="3920483" y="4957374"/>
              <a:ext cx="795130" cy="898497"/>
            </a:xfrm>
            <a:prstGeom prst="can">
              <a:avLst/>
            </a:prstGeom>
            <a:ln/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Redshift</a:t>
              </a:r>
              <a:endParaRPr lang="en-US" sz="1200" dirty="0"/>
            </a:p>
          </p:txBody>
        </p:sp>
        <p:sp>
          <p:nvSpPr>
            <p:cNvPr id="28" name="Manual Operation 27"/>
            <p:cNvSpPr/>
            <p:nvPr/>
          </p:nvSpPr>
          <p:spPr>
            <a:xfrm>
              <a:off x="7386762" y="4551904"/>
              <a:ext cx="906167" cy="683813"/>
            </a:xfrm>
            <a:prstGeom prst="flowChartManualOperation">
              <a:avLst/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S3</a:t>
              </a:r>
              <a:endParaRPr lang="en-US" dirty="0"/>
            </a:p>
          </p:txBody>
        </p:sp>
        <p:sp>
          <p:nvSpPr>
            <p:cNvPr id="29" name="Terminator 28"/>
            <p:cNvSpPr/>
            <p:nvPr/>
          </p:nvSpPr>
          <p:spPr>
            <a:xfrm>
              <a:off x="5281631" y="4551905"/>
              <a:ext cx="1701451" cy="649449"/>
            </a:xfrm>
            <a:prstGeom prst="flowChartTerminator">
              <a:avLst/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AVRO to ORC</a:t>
              </a:r>
            </a:p>
            <a:p>
              <a:pPr algn="ctr"/>
              <a:r>
                <a:rPr lang="en-US" sz="1200" dirty="0" smtClean="0"/>
                <a:t>&amp; Glue</a:t>
              </a:r>
            </a:p>
            <a:p>
              <a:pPr algn="ctr"/>
              <a:r>
                <a:rPr lang="en-US" sz="1200" dirty="0" smtClean="0"/>
                <a:t>Process</a:t>
              </a:r>
              <a:endParaRPr lang="en-US" sz="1200" dirty="0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1758711" y="4570180"/>
              <a:ext cx="372239" cy="2066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1845586" y="5181399"/>
              <a:ext cx="268083" cy="267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3466942" y="4570180"/>
              <a:ext cx="364287" cy="15989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425285" y="5213117"/>
              <a:ext cx="375251" cy="21234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4793614" y="4595675"/>
              <a:ext cx="399929" cy="1811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7075940" y="4923970"/>
              <a:ext cx="310822" cy="55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551223" y="4380902"/>
            <a:ext cx="17653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Logical Architecture</a:t>
            </a:r>
            <a:endParaRPr lang="en-US" b="1" dirty="0">
              <a:solidFill>
                <a:schemeClr val="tx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4546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700">
                <a:latin typeface="Calibri" charset="0"/>
                <a:ea typeface="Calibri" charset="0"/>
                <a:cs typeface="Calibri" charset="0"/>
              </a:rPr>
              <a:t>©2018 Discover Financial Services</a:t>
            </a:r>
          </a:p>
        </p:txBody>
      </p:sp>
      <p:sp>
        <p:nvSpPr>
          <p:cNvPr id="72706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FDEFD1-70E4-0C41-912F-F0BDC274088F}" type="slidenum">
              <a:rPr lang="en-US" altLang="en-US" sz="80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en-US" sz="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2707" name="TextBox 2"/>
          <p:cNvSpPr txBox="1">
            <a:spLocks noChangeArrowheads="1"/>
          </p:cNvSpPr>
          <p:nvPr/>
        </p:nvSpPr>
        <p:spPr bwMode="auto">
          <a:xfrm>
            <a:off x="2101976" y="103160"/>
            <a:ext cx="6395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sz="1800" dirty="0" smtClean="0">
                <a:solidFill>
                  <a:schemeClr val="bg1"/>
                </a:solidFill>
              </a:rPr>
              <a:t>Deep Dive - Teradata to Redshift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1084" y="739296"/>
            <a:ext cx="869291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Ab Initio AWS Exporter:  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Generic Ab Initio application that can be operated in 2 modes</a:t>
            </a:r>
          </a:p>
          <a:p>
            <a:pPr marL="685800" lvl="1" indent="-342900"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Teradata Historical/Backfill</a:t>
            </a:r>
          </a:p>
          <a:p>
            <a:pPr marL="1028700" lvl="2" indent="-34290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Data Op teams can specify a Partition range of historical data from Teradata, and let job run unscheduled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Scheduled Ongoing</a:t>
            </a:r>
          </a:p>
          <a:p>
            <a:pPr marL="971550" lvl="2" indent="-28575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Data Ops teams will schedule AWS Export job to run after load file creations or EDS Catalog of source file </a:t>
            </a:r>
          </a:p>
          <a:p>
            <a:endParaRPr lang="en-US" dirty="0" smtClean="0">
              <a:solidFill>
                <a:schemeClr val="tx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AWS Exporter Features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Parameter Driven for flexibility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Can supply partition ranges (usually Date “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procDate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”) for bulk “backfill” syncing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Convert source data to AVRO and store on S3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Redshift Loading (Convert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src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data to compressed small CSV files and store to S3, issue Redshift COPY SQL command)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Support of Insert, Complete Overwrite,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Upsert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load strategies to Redshift 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AVRO Data stored on S3 will have Metadata &amp; Tags assigned to it.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Link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  <a:hlinkClick r:id="rId3" invalidUrl="https://discoverfinancial.sharepoint.com/:w:/r/sites/DLife/bu/bt/Groups/datacentralization/_layouts/15/Doc.aspx?sourcedoc={1989B2FF-A1F6-4143-855E-1E1401835F3C}&amp;file=S3_user-defined-defintion.docx&amp;action=default&amp;mobileredirect=true"/>
              </a:rPr>
              <a:t>Metadata &amp; Tags Standard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994" y="3754628"/>
            <a:ext cx="6893200" cy="526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235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700">
                <a:latin typeface="Calibri" charset="0"/>
                <a:ea typeface="Calibri" charset="0"/>
                <a:cs typeface="Calibri" charset="0"/>
              </a:rPr>
              <a:t>©2018 Discover Financial Services</a:t>
            </a:r>
          </a:p>
        </p:txBody>
      </p:sp>
      <p:sp>
        <p:nvSpPr>
          <p:cNvPr id="72706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FDEFD1-70E4-0C41-912F-F0BDC274088F}" type="slidenum">
              <a:rPr lang="en-US" altLang="en-US" sz="80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en-US" sz="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2707" name="TextBox 2"/>
          <p:cNvSpPr txBox="1">
            <a:spLocks noChangeArrowheads="1"/>
          </p:cNvSpPr>
          <p:nvPr/>
        </p:nvSpPr>
        <p:spPr bwMode="auto">
          <a:xfrm>
            <a:off x="2030414" y="95209"/>
            <a:ext cx="67557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sz="1800" dirty="0" smtClean="0">
                <a:solidFill>
                  <a:schemeClr val="bg1"/>
                </a:solidFill>
              </a:rPr>
              <a:t>Deep Dive - AVRO to ORC S3 &amp; Glue </a:t>
            </a:r>
            <a:r>
              <a:rPr lang="en-US" altLang="en-US" sz="1800" dirty="0">
                <a:solidFill>
                  <a:schemeClr val="bg1"/>
                </a:solidFill>
              </a:rPr>
              <a:t>Process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3536" y="678968"/>
            <a:ext cx="832326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S3 Data &amp; Glue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Automated AVRO to ORC Columnar format conversion &amp; register with Glue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Metastore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685800" lvl="1" indent="-342900"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AVRO file lands in S3 starting a Lambda function which kicks off a Step Function state machine</a:t>
            </a:r>
          </a:p>
          <a:p>
            <a:pPr marL="685800" lvl="1" indent="-342900"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Step functions coordinates ORC Spark conversion process on EMR ETL cluster &amp; Preps Glue for crawling</a:t>
            </a:r>
          </a:p>
          <a:p>
            <a:pPr marL="685800" lvl="1" indent="-342900"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ORC Conversion conversion completes &amp; Glue crawler obtains schema and metrics about new ORC data</a:t>
            </a:r>
          </a:p>
          <a:p>
            <a:pPr marL="685800" lvl="1" indent="-342900"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After crawler completes, data is now SQL accessible via EMR(Hive/Presto/Spark), Athena, Redshift Spectrum</a:t>
            </a:r>
          </a:p>
          <a:p>
            <a:endParaRPr lang="en-US" dirty="0" smtClean="0">
              <a:solidFill>
                <a:schemeClr val="tx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ORC Conversion &amp; Glue Database Features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ORC Conversion is a Spark application that runs on an auto-scaling EMR cluster that can grow with demand 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Glue crawlers obtain schema from AVRO files, which in turn get schema from Ab Initio DML of the original data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Glue crawlers automatically handle schema evolution and will update Glue DBs appropriately!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Data is loaded in Insert/Append mode only</a:t>
            </a:r>
            <a:endParaRPr lang="en-US" b="1" dirty="0" smtClean="0">
              <a:solidFill>
                <a:schemeClr val="tx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6286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Coordination happens via Step Function State machine.  Errors will be sent as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Cloudwatch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Events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66" y="3442845"/>
            <a:ext cx="6994187" cy="326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684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758758" y="1751878"/>
          <a:ext cx="7140102" cy="31130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7534"/>
                <a:gridCol w="5552568"/>
              </a:tblGrid>
              <a:tr h="21272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  &amp; Date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Cloud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1" dirty="0" smtClean="0"/>
                        <a:t>Data Enablement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mr-IN" sz="1200" b="1" baseline="0" dirty="0" smtClean="0"/>
                        <a:t>–</a:t>
                      </a:r>
                      <a:r>
                        <a:rPr lang="en-US" sz="1200" b="1" baseline="0" dirty="0" smtClean="0"/>
                        <a:t> Future Road Map</a:t>
                      </a:r>
                      <a:endParaRPr lang="en-US" sz="1200" b="1" dirty="0" smtClean="0"/>
                    </a:p>
                  </a:txBody>
                  <a:tcPr/>
                </a:tc>
              </a:tr>
              <a:tr h="3545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PI3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:  </a:t>
                      </a:r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7/31</a:t>
                      </a:r>
                      <a:endParaRPr lang="en-US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6857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AWS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Data Export</a:t>
                      </a:r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tools available (Preview Release)</a:t>
                      </a:r>
                    </a:p>
                    <a:p>
                      <a:pPr marL="628633" marR="0" lvl="3" indent="-285750" algn="l" defTabSz="6857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Sources (Teradata, Load files, 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DML mapped </a:t>
                      </a:r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EDS files)</a:t>
                      </a:r>
                    </a:p>
                    <a:p>
                      <a:pPr marL="628633" marR="0" lvl="3" indent="-285750" algn="l" defTabSz="6857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Destinations (S3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Avro, S3 ORC, Glue DBs, Redshift)</a:t>
                      </a:r>
                      <a:endParaRPr lang="en-US" sz="1200" dirty="0" smtClean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287572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8/1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mr-IN" sz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–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8/31</a:t>
                      </a:r>
                      <a:endParaRPr lang="en-US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Teradata Data Migration Pilot w/ Card Data Ops 1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&amp; 2</a:t>
                      </a:r>
                      <a:endParaRPr lang="en-US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287572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PI4:  9/1</a:t>
                      </a:r>
                      <a:endParaRPr lang="en-US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6857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AWS Data Export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tools - </a:t>
                      </a:r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General Availability for other Data Op teams</a:t>
                      </a:r>
                    </a:p>
                  </a:txBody>
                  <a:tcPr/>
                </a:tc>
              </a:tr>
              <a:tr h="3545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PI4:  Q4 2018</a:t>
                      </a:r>
                      <a:endParaRPr lang="en-US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6857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AWS Data Export tools: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Snowflake loading support</a:t>
                      </a:r>
                    </a:p>
                    <a:p>
                      <a:pPr marL="285750" marR="0" lvl="1" indent="-285750" algn="l" defTabSz="6857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Semi—structured JSON data capability</a:t>
                      </a:r>
                    </a:p>
                  </a:txBody>
                  <a:tcPr/>
                </a:tc>
              </a:tr>
              <a:tr h="3545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PI4: 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Q4 2018</a:t>
                      </a:r>
                      <a:endParaRPr lang="en-US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6857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Real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Time data Ingest Tooling (Preview Release)</a:t>
                      </a:r>
                    </a:p>
                    <a:p>
                      <a:pPr marL="285750" marR="0" lvl="1" indent="-285750" algn="l" defTabSz="6857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No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real-time ETL</a:t>
                      </a:r>
                      <a:endParaRPr lang="en-US" sz="1200" dirty="0" smtClean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545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PI5:  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Q1 2019</a:t>
                      </a:r>
                      <a:endParaRPr lang="en-US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6857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Real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Time data ingest Tooling Pilot &amp; GA release</a:t>
                      </a:r>
                      <a:endParaRPr lang="en-US" sz="1200" dirty="0" smtClean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545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PI5: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  Q1 2019</a:t>
                      </a:r>
                      <a:endParaRPr lang="en-US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6857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Ab Initio on the cloud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platform design</a:t>
                      </a:r>
                      <a:endParaRPr lang="en-US" sz="1200" dirty="0" smtClean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2705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700">
                <a:latin typeface="Calibri" charset="0"/>
                <a:ea typeface="Calibri" charset="0"/>
                <a:cs typeface="Calibri" charset="0"/>
              </a:rPr>
              <a:t>©2018 Discover Financial Services</a:t>
            </a:r>
          </a:p>
        </p:txBody>
      </p:sp>
      <p:sp>
        <p:nvSpPr>
          <p:cNvPr id="72706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FDEFD1-70E4-0C41-912F-F0BDC274088F}" type="slidenum">
              <a:rPr lang="en-US" altLang="en-US" sz="80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en-US" sz="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2707" name="TextBox 2"/>
          <p:cNvSpPr txBox="1">
            <a:spLocks noChangeArrowheads="1"/>
          </p:cNvSpPr>
          <p:nvPr/>
        </p:nvSpPr>
        <p:spPr bwMode="auto">
          <a:xfrm>
            <a:off x="2514600" y="119063"/>
            <a:ext cx="38395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 smtClean="0">
                <a:solidFill>
                  <a:schemeClr val="bg1"/>
                </a:solidFill>
              </a:rPr>
              <a:t>Cloud Data Enablement - Roadmap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3580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>
          <a:xfrm>
            <a:off x="2286000" y="3978275"/>
            <a:ext cx="6400800" cy="11477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Data Catalog Products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 </a:t>
            </a:r>
            <a:r>
              <a:rPr lang="en-US" altLang="en-US" sz="2400" dirty="0"/>
              <a:t>Owner: Brent </a:t>
            </a:r>
            <a:r>
              <a:rPr lang="en-US" altLang="en-US" sz="2400" dirty="0" smtClean="0"/>
              <a:t>DeMar &amp; Tim </a:t>
            </a:r>
            <a:r>
              <a:rPr lang="en-US" altLang="en-US" sz="2400" dirty="0" err="1" smtClean="0"/>
              <a:t>Bielinski</a:t>
            </a:r>
            <a:endParaRPr lang="en-US" altLang="en-US" sz="2400" dirty="0"/>
          </a:p>
        </p:txBody>
      </p:sp>
      <p:sp>
        <p:nvSpPr>
          <p:cNvPr id="74754" name="Footer Placeholder 2"/>
          <p:cNvSpPr txBox="1">
            <a:spLocks/>
          </p:cNvSpPr>
          <p:nvPr/>
        </p:nvSpPr>
        <p:spPr bwMode="auto">
          <a:xfrm>
            <a:off x="457200" y="6491288"/>
            <a:ext cx="1828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4213">
              <a:lnSpc>
                <a:spcPts val="2400"/>
              </a:lnSpc>
              <a:spcAft>
                <a:spcPts val="1000"/>
              </a:spcAft>
              <a:buClr>
                <a:srgbClr val="74787B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1pPr>
            <a:lvl2pPr marL="455613" indent="-227013" defTabSz="684213">
              <a:lnSpc>
                <a:spcPts val="2100"/>
              </a:lnSpc>
              <a:spcAft>
                <a:spcPts val="900"/>
              </a:spcAft>
              <a:buClr>
                <a:srgbClr val="74787B"/>
              </a:buClr>
              <a:buFont typeface=".AppleSystemUIFont" charset="-120"/>
              <a:buChar char="–"/>
              <a:defRPr>
                <a:solidFill>
                  <a:schemeClr val="tx1"/>
                </a:solidFill>
                <a:latin typeface="Arial" charset="0"/>
              </a:defRPr>
            </a:lvl2pPr>
            <a:lvl3pPr marL="684213" indent="-227013" defTabSz="684213">
              <a:lnSpc>
                <a:spcPts val="2000"/>
              </a:lnSpc>
              <a:spcAft>
                <a:spcPts val="800"/>
              </a:spcAft>
              <a:buClr>
                <a:srgbClr val="74787B"/>
              </a:buClr>
              <a:buSzPct val="90000"/>
              <a:buFont typeface="Courier New" charset="0"/>
              <a:buChar char="o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198563" indent="-169863" defTabSz="684213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Arial" charset="0"/>
              </a:defRPr>
            </a:lvl4pPr>
            <a:lvl5pPr marL="1541463" indent="-169863" defTabSz="684213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Arial" charset="0"/>
              </a:defRPr>
            </a:lvl5pPr>
            <a:lvl6pPr marL="19986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Arial" charset="0"/>
              </a:defRPr>
            </a:lvl6pPr>
            <a:lvl7pPr marL="24558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Arial" charset="0"/>
              </a:defRPr>
            </a:lvl7pPr>
            <a:lvl8pPr marL="29130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Arial" charset="0"/>
              </a:defRPr>
            </a:lvl8pPr>
            <a:lvl9pPr marL="33702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en-US" sz="700">
                <a:solidFill>
                  <a:schemeClr val="bg1"/>
                </a:solidFill>
              </a:rPr>
              <a:t>©2018 Discover Financial Services</a:t>
            </a:r>
          </a:p>
        </p:txBody>
      </p:sp>
    </p:spTree>
    <p:extLst>
      <p:ext uri="{BB962C8B-B14F-4D97-AF65-F5344CB8AC3E}">
        <p14:creationId xmlns:p14="http://schemas.microsoft.com/office/powerpoint/2010/main" val="7451438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2286000" y="3978275"/>
            <a:ext cx="6400800" cy="114776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Platform strategy &amp; vision</a:t>
            </a:r>
          </a:p>
        </p:txBody>
      </p:sp>
      <p:sp>
        <p:nvSpPr>
          <p:cNvPr id="46083" name="Footer Placeholder 2"/>
          <p:cNvSpPr txBox="1">
            <a:spLocks/>
          </p:cNvSpPr>
          <p:nvPr/>
        </p:nvSpPr>
        <p:spPr bwMode="auto">
          <a:xfrm>
            <a:off x="457200" y="6491288"/>
            <a:ext cx="1828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4213">
              <a:lnSpc>
                <a:spcPts val="2400"/>
              </a:lnSpc>
              <a:spcAft>
                <a:spcPts val="1000"/>
              </a:spcAft>
              <a:buClr>
                <a:srgbClr val="74787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5613" indent="-227013" defTabSz="684213">
              <a:lnSpc>
                <a:spcPts val="2100"/>
              </a:lnSpc>
              <a:spcAft>
                <a:spcPts val="900"/>
              </a:spcAft>
              <a:buClr>
                <a:srgbClr val="74787B"/>
              </a:buClr>
              <a:buFont typeface=".AppleSystemUIFont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84213" indent="-227013" defTabSz="684213">
              <a:lnSpc>
                <a:spcPts val="2000"/>
              </a:lnSpc>
              <a:spcAft>
                <a:spcPts val="800"/>
              </a:spcAft>
              <a:buClr>
                <a:srgbClr val="74787B"/>
              </a:buClr>
              <a:buSzPct val="90000"/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198563" indent="-169863" defTabSz="6842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1463" indent="-169863" defTabSz="6842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9986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558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9130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702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altLang="en-US" sz="700">
                <a:solidFill>
                  <a:schemeClr val="bg1"/>
                </a:solidFill>
              </a:rPr>
              <a:t>©2018 Discover Financial Services</a:t>
            </a:r>
          </a:p>
        </p:txBody>
      </p:sp>
    </p:spTree>
    <p:extLst>
      <p:ext uri="{BB962C8B-B14F-4D97-AF65-F5344CB8AC3E}">
        <p14:creationId xmlns:p14="http://schemas.microsoft.com/office/powerpoint/2010/main" val="694431357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2408" y="858739"/>
            <a:ext cx="2221245" cy="2218414"/>
          </a:xfrm>
          <a:prstGeom prst="ellipse">
            <a:avLst/>
          </a:prstGeom>
          <a:solidFill>
            <a:srgbClr val="85BFE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05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700">
                <a:latin typeface="Calibri" charset="0"/>
                <a:ea typeface="Calibri" charset="0"/>
                <a:cs typeface="Calibri" charset="0"/>
              </a:rPr>
              <a:t>©2018 Discover Financial Services</a:t>
            </a:r>
          </a:p>
        </p:txBody>
      </p:sp>
      <p:sp>
        <p:nvSpPr>
          <p:cNvPr id="72706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FDEFD1-70E4-0C41-912F-F0BDC274088F}" type="slidenum">
              <a:rPr lang="en-US" altLang="en-US" sz="80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altLang="en-US" sz="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2707" name="TextBox 2"/>
          <p:cNvSpPr txBox="1">
            <a:spLocks noChangeArrowheads="1"/>
          </p:cNvSpPr>
          <p:nvPr/>
        </p:nvSpPr>
        <p:spPr bwMode="auto">
          <a:xfrm>
            <a:off x="2109927" y="109145"/>
            <a:ext cx="66140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sz="1800" dirty="0" smtClean="0">
                <a:solidFill>
                  <a:schemeClr val="bg1"/>
                </a:solidFill>
              </a:rPr>
              <a:t>Data Catalog Products:  </a:t>
            </a:r>
            <a:r>
              <a:rPr lang="en-US" altLang="en-US" sz="1800" dirty="0" err="1" smtClean="0">
                <a:solidFill>
                  <a:schemeClr val="bg1"/>
                </a:solidFill>
              </a:rPr>
              <a:t>Alation</a:t>
            </a:r>
            <a:r>
              <a:rPr lang="en-US" altLang="en-US" sz="1800" dirty="0" smtClean="0">
                <a:solidFill>
                  <a:schemeClr val="bg1"/>
                </a:solidFill>
              </a:rPr>
              <a:t> Central Data Catalog Strategy 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0314" y="1263237"/>
            <a:ext cx="1839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b="1" dirty="0" smtClean="0">
                <a:latin typeface="Calibri" charset="0"/>
                <a:ea typeface="Calibri" charset="0"/>
                <a:cs typeface="Calibri" charset="0"/>
              </a:rPr>
              <a:t> User Interface</a:t>
            </a:r>
          </a:p>
          <a:p>
            <a:pPr lvl="0"/>
            <a:endParaRPr lang="en-US" sz="1800" b="1" dirty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Modern 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and Intuitive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Made 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for Data Analysts &amp; Scientist</a:t>
            </a:r>
          </a:p>
        </p:txBody>
      </p:sp>
      <p:sp>
        <p:nvSpPr>
          <p:cNvPr id="9" name="Oval 8"/>
          <p:cNvSpPr/>
          <p:nvPr/>
        </p:nvSpPr>
        <p:spPr>
          <a:xfrm>
            <a:off x="2402429" y="857616"/>
            <a:ext cx="2221245" cy="2218414"/>
          </a:xfrm>
          <a:prstGeom prst="ellipse">
            <a:avLst/>
          </a:prstGeom>
          <a:solidFill>
            <a:srgbClr val="B4D5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52448" y="854202"/>
            <a:ext cx="2221245" cy="2218414"/>
          </a:xfrm>
          <a:prstGeom prst="ellipse">
            <a:avLst/>
          </a:prstGeom>
          <a:solidFill>
            <a:srgbClr val="D9E3EE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593259" y="1236320"/>
            <a:ext cx="18395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Calibri" charset="0"/>
                <a:ea typeface="Calibri" charset="0"/>
                <a:cs typeface="Calibri" charset="0"/>
              </a:rPr>
              <a:t>Integration</a:t>
            </a:r>
          </a:p>
          <a:p>
            <a:pPr algn="ctr"/>
            <a:endParaRPr lang="en-US" sz="1800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Cloud &amp; On-</a:t>
            </a:r>
            <a:r>
              <a:rPr lang="en-US" sz="1200" dirty="0" err="1" smtClean="0">
                <a:latin typeface="Calibri" charset="0"/>
                <a:ea typeface="Calibri" charset="0"/>
                <a:cs typeface="Calibri" charset="0"/>
              </a:rPr>
              <a:t>Prem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 data sources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DB Modeling tools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BI Tools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11472" y="1236320"/>
            <a:ext cx="1839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Calibri" charset="0"/>
                <a:ea typeface="Calibri" charset="0"/>
                <a:cs typeface="Calibri" charset="0"/>
              </a:rPr>
              <a:t>Rich APIs</a:t>
            </a:r>
          </a:p>
          <a:p>
            <a:pPr algn="ctr"/>
            <a:endParaRPr lang="en-US" sz="1800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Interface w/ 1</a:t>
            </a:r>
            <a:r>
              <a:rPr lang="en-US" sz="1200" baseline="30000" dirty="0" smtClean="0">
                <a:latin typeface="Calibri" charset="0"/>
                <a:ea typeface="Calibri" charset="0"/>
                <a:cs typeface="Calibri" charset="0"/>
              </a:rPr>
              <a:t>st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 &amp; 3</a:t>
            </a:r>
            <a:r>
              <a:rPr lang="en-US" sz="1200" baseline="30000" dirty="0" smtClean="0">
                <a:latin typeface="Calibri" charset="0"/>
                <a:ea typeface="Calibri" charset="0"/>
                <a:cs typeface="Calibri" charset="0"/>
              </a:rPr>
              <a:t>rd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 party metadata providers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502739" y="876933"/>
            <a:ext cx="2221245" cy="2218414"/>
          </a:xfrm>
          <a:prstGeom prst="ellipse">
            <a:avLst/>
          </a:prstGeom>
          <a:solidFill>
            <a:srgbClr val="AFD3EF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73693" y="1236320"/>
            <a:ext cx="2031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Calibri" charset="0"/>
                <a:ea typeface="Calibri" charset="0"/>
                <a:cs typeface="Calibri" charset="0"/>
              </a:rPr>
              <a:t>Crowd Source</a:t>
            </a:r>
          </a:p>
          <a:p>
            <a:pPr algn="ctr"/>
            <a:endParaRPr lang="en-US" sz="1800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Scale out institutional knowledge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Catalog common SQL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42" y="3562183"/>
            <a:ext cx="5486400" cy="2836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6906" y="3756336"/>
            <a:ext cx="19452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Alation</a:t>
            </a:r>
            <a:r>
              <a:rPr lang="en-US" dirty="0" smtClean="0"/>
              <a:t> Architecture: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3184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700">
                <a:latin typeface="Calibri" charset="0"/>
                <a:ea typeface="Calibri" charset="0"/>
                <a:cs typeface="Calibri" charset="0"/>
              </a:rPr>
              <a:t>©2018 Discover Financial Services</a:t>
            </a:r>
          </a:p>
        </p:txBody>
      </p:sp>
      <p:sp>
        <p:nvSpPr>
          <p:cNvPr id="72706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FDEFD1-70E4-0C41-912F-F0BDC274088F}" type="slidenum">
              <a:rPr lang="en-US" altLang="en-US" sz="80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altLang="en-US" sz="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2707" name="TextBox 2"/>
          <p:cNvSpPr txBox="1">
            <a:spLocks noChangeArrowheads="1"/>
          </p:cNvSpPr>
          <p:nvPr/>
        </p:nvSpPr>
        <p:spPr bwMode="auto">
          <a:xfrm>
            <a:off x="2514600" y="119063"/>
            <a:ext cx="45321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 smtClean="0">
                <a:solidFill>
                  <a:schemeClr val="bg1"/>
                </a:solidFill>
              </a:rPr>
              <a:t>Data Catalog Products </a:t>
            </a:r>
            <a:r>
              <a:rPr lang="mr-IN" altLang="en-US" sz="1800" dirty="0" smtClean="0">
                <a:solidFill>
                  <a:schemeClr val="bg1"/>
                </a:solidFill>
              </a:rPr>
              <a:t>–</a:t>
            </a:r>
            <a:r>
              <a:rPr lang="en-US" altLang="en-US" sz="1800" dirty="0" smtClean="0">
                <a:solidFill>
                  <a:schemeClr val="bg1"/>
                </a:solidFill>
              </a:rPr>
              <a:t> </a:t>
            </a:r>
            <a:r>
              <a:rPr lang="en-US" altLang="en-US" sz="1800" dirty="0" err="1" smtClean="0">
                <a:solidFill>
                  <a:schemeClr val="bg1"/>
                </a:solidFill>
              </a:rPr>
              <a:t>Alation</a:t>
            </a:r>
            <a:r>
              <a:rPr lang="en-US" altLang="en-US" sz="1800" dirty="0" smtClean="0">
                <a:solidFill>
                  <a:schemeClr val="bg1"/>
                </a:solidFill>
              </a:rPr>
              <a:t> First Look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3388" y="1223258"/>
            <a:ext cx="24670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Table Overview Page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332" y="2840527"/>
            <a:ext cx="5413528" cy="34648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2662" y="4980594"/>
            <a:ext cx="237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Cataloging of common SQL queries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28" y="1176793"/>
            <a:ext cx="5326878" cy="3124864"/>
          </a:xfrm>
          <a:prstGeom prst="rect">
            <a:avLst/>
          </a:prstGeom>
        </p:spPr>
      </p:pic>
      <p:sp>
        <p:nvSpPr>
          <p:cNvPr id="3" name="Striped Right Arrow 2"/>
          <p:cNvSpPr/>
          <p:nvPr/>
        </p:nvSpPr>
        <p:spPr>
          <a:xfrm rot="10800000">
            <a:off x="6245096" y="1582310"/>
            <a:ext cx="338584" cy="214685"/>
          </a:xfrm>
          <a:prstGeom prst="strip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riped Right Arrow 9"/>
          <p:cNvSpPr/>
          <p:nvPr/>
        </p:nvSpPr>
        <p:spPr>
          <a:xfrm>
            <a:off x="2286000" y="5289129"/>
            <a:ext cx="338584" cy="214685"/>
          </a:xfrm>
          <a:prstGeom prst="strip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373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700">
                <a:latin typeface="Calibri" charset="0"/>
                <a:ea typeface="Calibri" charset="0"/>
                <a:cs typeface="Calibri" charset="0"/>
              </a:rPr>
              <a:t>©2018 Discover Financial Services</a:t>
            </a:r>
          </a:p>
        </p:txBody>
      </p:sp>
      <p:sp>
        <p:nvSpPr>
          <p:cNvPr id="72706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FDEFD1-70E4-0C41-912F-F0BDC274088F}" type="slidenum">
              <a:rPr lang="en-US" altLang="en-US" sz="80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altLang="en-US" sz="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2707" name="TextBox 2"/>
          <p:cNvSpPr txBox="1">
            <a:spLocks noChangeArrowheads="1"/>
          </p:cNvSpPr>
          <p:nvPr/>
        </p:nvSpPr>
        <p:spPr bwMode="auto">
          <a:xfrm>
            <a:off x="2514600" y="119063"/>
            <a:ext cx="44935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 smtClean="0">
                <a:solidFill>
                  <a:schemeClr val="bg1"/>
                </a:solidFill>
              </a:rPr>
              <a:t>Data Catalog Products </a:t>
            </a:r>
            <a:r>
              <a:rPr lang="mr-IN" altLang="en-US" sz="1800" dirty="0" smtClean="0">
                <a:solidFill>
                  <a:schemeClr val="bg1"/>
                </a:solidFill>
              </a:rPr>
              <a:t>–</a:t>
            </a:r>
            <a:r>
              <a:rPr lang="en-US" altLang="en-US" sz="1800" dirty="0" smtClean="0">
                <a:solidFill>
                  <a:schemeClr val="bg1"/>
                </a:solidFill>
              </a:rPr>
              <a:t> Future Roadmap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11642" y="3469238"/>
          <a:ext cx="7319176" cy="1920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7349"/>
                <a:gridCol w="5691827"/>
              </a:tblGrid>
              <a:tr h="2112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 &amp; Date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Data Catalog Products </a:t>
                      </a:r>
                      <a:r>
                        <a:rPr lang="mr-IN" sz="1200" dirty="0" smtClean="0"/>
                        <a:t>–</a:t>
                      </a:r>
                      <a:r>
                        <a:rPr lang="en-US" sz="1200" dirty="0" smtClean="0"/>
                        <a:t> Future Roadmap</a:t>
                      </a:r>
                      <a:endParaRPr lang="en-US" sz="1200" dirty="0"/>
                    </a:p>
                  </a:txBody>
                  <a:tcPr/>
                </a:tc>
              </a:tr>
              <a:tr h="263642">
                <a:tc>
                  <a:txBody>
                    <a:bodyPr/>
                    <a:lstStyle/>
                    <a:p>
                      <a:r>
                        <a:rPr lang="en-US" sz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PI5: Q1 2019</a:t>
                      </a:r>
                      <a:endParaRPr lang="en-US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6857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Continue Teradata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Integration</a:t>
                      </a:r>
                      <a:endParaRPr lang="en-US" sz="1200" dirty="0" smtClean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263642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PI5: Q1 2019</a:t>
                      </a:r>
                      <a:endParaRPr lang="en-US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6857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Snowflake Integration</a:t>
                      </a:r>
                    </a:p>
                  </a:txBody>
                  <a:tcPr/>
                </a:tc>
              </a:tr>
              <a:tr h="263642">
                <a:tc>
                  <a:txBody>
                    <a:bodyPr/>
                    <a:lstStyle/>
                    <a:p>
                      <a:r>
                        <a:rPr lang="en-US" sz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PI5: Q1 2019</a:t>
                      </a:r>
                      <a:endParaRPr lang="en-US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6857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Tableau Integration</a:t>
                      </a:r>
                      <a:endParaRPr lang="en-US" sz="1200" dirty="0" smtClean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263642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PI5: Q1 2019</a:t>
                      </a:r>
                      <a:endParaRPr lang="en-US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6857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S3 Objects (not managed by Glue)</a:t>
                      </a:r>
                    </a:p>
                  </a:txBody>
                  <a:tcPr/>
                </a:tc>
              </a:tr>
              <a:tr h="263642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PI5: Q1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2019</a:t>
                      </a:r>
                      <a:endParaRPr lang="en-US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6857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Metacenter connector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replacements with direct connection to </a:t>
                      </a:r>
                      <a:r>
                        <a:rPr lang="en-US" sz="1200" baseline="0" dirty="0" err="1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Alation</a:t>
                      </a:r>
                      <a:endParaRPr lang="en-US" sz="1200" dirty="0" smtClean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263642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PI6: Q2 2019</a:t>
                      </a:r>
                      <a:endParaRPr lang="en-US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6857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Metacenter Retirement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11642" y="1132431"/>
            <a:ext cx="7732643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New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agile team “Data Catalog Products” that will integrate into the next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Adv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Analytics PI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tart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off with a few sources &amp; integration points, and expand capability over time. 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tx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Initial Features </a:t>
            </a:r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for next PI4</a:t>
            </a:r>
            <a:endParaRPr lang="en-US" b="1" dirty="0">
              <a:solidFill>
                <a:schemeClr val="tx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        8/31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	Installation of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Alation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in AWS Analytic Environment</a:t>
            </a:r>
          </a:p>
          <a:p>
            <a:pPr lvl="1" indent="0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8/31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	Integrate with Redshift / Glue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Metastore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DBs / Teradata subset</a:t>
            </a:r>
          </a:p>
          <a:p>
            <a:pPr lvl="1" indent="0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r>
              <a:rPr lang="en-US" b="1" baseline="3000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Qtr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2018 	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Data Import from Metacenter (Business definitions, subset governance information)</a:t>
            </a:r>
          </a:p>
          <a:p>
            <a:pPr lvl="1" indent="0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r>
              <a:rPr lang="en-US" b="1" baseline="3000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Qtr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2018 	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ER Studio Integration</a:t>
            </a:r>
          </a:p>
        </p:txBody>
      </p:sp>
    </p:spTree>
    <p:extLst>
      <p:ext uri="{BB962C8B-B14F-4D97-AF65-F5344CB8AC3E}">
        <p14:creationId xmlns:p14="http://schemas.microsoft.com/office/powerpoint/2010/main" val="18425184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>
          <a:xfrm>
            <a:off x="2286000" y="3978275"/>
            <a:ext cx="6400800" cy="11477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Data Quality Products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 </a:t>
            </a:r>
            <a:r>
              <a:rPr lang="en-US" altLang="en-US" sz="2400" dirty="0"/>
              <a:t>Owner: Brent </a:t>
            </a:r>
            <a:r>
              <a:rPr lang="en-US" altLang="en-US" sz="2400" dirty="0" smtClean="0"/>
              <a:t>DeMar &amp; Tim </a:t>
            </a:r>
            <a:r>
              <a:rPr lang="en-US" altLang="en-US" sz="2400" dirty="0" err="1" smtClean="0"/>
              <a:t>Bielinski</a:t>
            </a:r>
            <a:endParaRPr lang="en-US" altLang="en-US" sz="2400" dirty="0"/>
          </a:p>
        </p:txBody>
      </p:sp>
      <p:sp>
        <p:nvSpPr>
          <p:cNvPr id="74754" name="Footer Placeholder 2"/>
          <p:cNvSpPr txBox="1">
            <a:spLocks/>
          </p:cNvSpPr>
          <p:nvPr/>
        </p:nvSpPr>
        <p:spPr bwMode="auto">
          <a:xfrm>
            <a:off x="457200" y="6491288"/>
            <a:ext cx="1828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4213">
              <a:lnSpc>
                <a:spcPts val="2400"/>
              </a:lnSpc>
              <a:spcAft>
                <a:spcPts val="1000"/>
              </a:spcAft>
              <a:buClr>
                <a:srgbClr val="74787B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1pPr>
            <a:lvl2pPr marL="455613" indent="-227013" defTabSz="684213">
              <a:lnSpc>
                <a:spcPts val="2100"/>
              </a:lnSpc>
              <a:spcAft>
                <a:spcPts val="900"/>
              </a:spcAft>
              <a:buClr>
                <a:srgbClr val="74787B"/>
              </a:buClr>
              <a:buFont typeface=".AppleSystemUIFont" charset="-120"/>
              <a:buChar char="–"/>
              <a:defRPr>
                <a:solidFill>
                  <a:schemeClr val="tx1"/>
                </a:solidFill>
                <a:latin typeface="Arial" charset="0"/>
              </a:defRPr>
            </a:lvl2pPr>
            <a:lvl3pPr marL="684213" indent="-227013" defTabSz="684213">
              <a:lnSpc>
                <a:spcPts val="2000"/>
              </a:lnSpc>
              <a:spcAft>
                <a:spcPts val="800"/>
              </a:spcAft>
              <a:buClr>
                <a:srgbClr val="74787B"/>
              </a:buClr>
              <a:buSzPct val="90000"/>
              <a:buFont typeface="Courier New" charset="0"/>
              <a:buChar char="o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198563" indent="-169863" defTabSz="684213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Arial" charset="0"/>
              </a:defRPr>
            </a:lvl4pPr>
            <a:lvl5pPr marL="1541463" indent="-169863" defTabSz="684213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Arial" charset="0"/>
              </a:defRPr>
            </a:lvl5pPr>
            <a:lvl6pPr marL="19986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Arial" charset="0"/>
              </a:defRPr>
            </a:lvl6pPr>
            <a:lvl7pPr marL="24558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Arial" charset="0"/>
              </a:defRPr>
            </a:lvl7pPr>
            <a:lvl8pPr marL="29130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Arial" charset="0"/>
              </a:defRPr>
            </a:lvl8pPr>
            <a:lvl9pPr marL="33702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en-US" sz="700">
                <a:solidFill>
                  <a:schemeClr val="bg1"/>
                </a:solidFill>
              </a:rPr>
              <a:t>©2018 Discover Financial Services</a:t>
            </a:r>
          </a:p>
        </p:txBody>
      </p:sp>
    </p:spTree>
    <p:extLst>
      <p:ext uri="{BB962C8B-B14F-4D97-AF65-F5344CB8AC3E}">
        <p14:creationId xmlns:p14="http://schemas.microsoft.com/office/powerpoint/2010/main" val="6224108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700">
                <a:latin typeface="Calibri" charset="0"/>
                <a:ea typeface="Calibri" charset="0"/>
                <a:cs typeface="Calibri" charset="0"/>
              </a:rPr>
              <a:t>©2018 Discover Financial Services</a:t>
            </a:r>
          </a:p>
        </p:txBody>
      </p:sp>
      <p:sp>
        <p:nvSpPr>
          <p:cNvPr id="72706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FDEFD1-70E4-0C41-912F-F0BDC274088F}" type="slidenum">
              <a:rPr lang="en-US" altLang="en-US" sz="800">
                <a:latin typeface="Calibri" charset="0"/>
                <a:ea typeface="Calibri" charset="0"/>
                <a:cs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altLang="en-US" sz="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2707" name="TextBox 2"/>
          <p:cNvSpPr txBox="1">
            <a:spLocks noChangeArrowheads="1"/>
          </p:cNvSpPr>
          <p:nvPr/>
        </p:nvSpPr>
        <p:spPr bwMode="auto">
          <a:xfrm>
            <a:off x="2475687" y="119063"/>
            <a:ext cx="6395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sz="1800" dirty="0" smtClean="0">
                <a:solidFill>
                  <a:schemeClr val="bg1"/>
                </a:solidFill>
              </a:rPr>
              <a:t>Data Quality Products:  DQ Strategy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5560" y="3259824"/>
            <a:ext cx="832326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srgbClr val="000000"/>
              </a:solidFill>
              <a:latin typeface="Calibri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Calibri" charset="0"/>
              </a:rPr>
              <a:t>The </a:t>
            </a:r>
            <a:r>
              <a:rPr lang="en-US" sz="1400" dirty="0">
                <a:solidFill>
                  <a:srgbClr val="000000"/>
                </a:solidFill>
                <a:latin typeface="Calibri" charset="0"/>
              </a:rPr>
              <a:t>solution </a:t>
            </a:r>
            <a:r>
              <a:rPr lang="en-US" sz="1400" dirty="0" smtClean="0">
                <a:solidFill>
                  <a:srgbClr val="000000"/>
                </a:solidFill>
                <a:latin typeface="Calibri" charset="0"/>
              </a:rPr>
              <a:t>will </a:t>
            </a:r>
            <a:r>
              <a:rPr lang="en-US" sz="1400" dirty="0">
                <a:solidFill>
                  <a:srgbClr val="000000"/>
                </a:solidFill>
                <a:latin typeface="Calibri" charset="0"/>
              </a:rPr>
              <a:t>increase visibility </a:t>
            </a:r>
            <a:r>
              <a:rPr lang="en-US" sz="1400" dirty="0" smtClean="0">
                <a:solidFill>
                  <a:srgbClr val="000000"/>
                </a:solidFill>
                <a:latin typeface="Calibri" charset="0"/>
              </a:rPr>
              <a:t>to </a:t>
            </a:r>
            <a:r>
              <a:rPr lang="en-US" sz="1400" dirty="0">
                <a:solidFill>
                  <a:srgbClr val="000000"/>
                </a:solidFill>
                <a:latin typeface="Calibri" charset="0"/>
              </a:rPr>
              <a:t>the quality of </a:t>
            </a:r>
            <a:r>
              <a:rPr lang="en-US" sz="1400" dirty="0" smtClean="0">
                <a:solidFill>
                  <a:srgbClr val="000000"/>
                </a:solidFill>
                <a:latin typeface="Calibri" charset="0"/>
              </a:rPr>
              <a:t>all data with focus on critical </a:t>
            </a:r>
            <a:r>
              <a:rPr lang="en-US" sz="1400" dirty="0">
                <a:solidFill>
                  <a:srgbClr val="000000"/>
                </a:solidFill>
                <a:latin typeface="Calibri" charset="0"/>
              </a:rPr>
              <a:t>data elements. 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Deploy a new agile team “Data Quality Products” that will integrate into the next </a:t>
            </a:r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Adv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Analytics PI.</a:t>
            </a:r>
          </a:p>
          <a:p>
            <a:endParaRPr lang="en-US" sz="1400" dirty="0">
              <a:solidFill>
                <a:schemeClr val="tx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Initial Features for next PI4</a:t>
            </a:r>
          </a:p>
          <a:p>
            <a:pPr lvl="1" indent="0"/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7/13            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Next Gen Data Quality tool product evaluation</a:t>
            </a:r>
          </a:p>
          <a:p>
            <a:pPr lvl="1" indent="0"/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Q4 2018     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Next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Gen DQ tooling available (Preview Release) in Dev, 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QA</a:t>
            </a:r>
          </a:p>
        </p:txBody>
      </p:sp>
      <p:sp>
        <p:nvSpPr>
          <p:cNvPr id="6" name="Oval 5"/>
          <p:cNvSpPr/>
          <p:nvPr/>
        </p:nvSpPr>
        <p:spPr>
          <a:xfrm>
            <a:off x="97966" y="854202"/>
            <a:ext cx="2030415" cy="2027584"/>
          </a:xfrm>
          <a:prstGeom prst="ellipse">
            <a:avLst/>
          </a:prstGeom>
          <a:solidFill>
            <a:srgbClr val="85BFE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665" y="1646794"/>
            <a:ext cx="1839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b="1" smtClean="0">
                <a:latin typeface="Calibri" charset="0"/>
                <a:ea typeface="Calibri" charset="0"/>
                <a:cs typeface="Calibri" charset="0"/>
              </a:rPr>
              <a:t>Data Profiling</a:t>
            </a:r>
            <a:endParaRPr lang="en-US" sz="1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875445" y="924697"/>
            <a:ext cx="2025746" cy="2029968"/>
          </a:xfrm>
          <a:prstGeom prst="ellipse">
            <a:avLst/>
          </a:prstGeom>
          <a:solidFill>
            <a:srgbClr val="B4D5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599584" y="956260"/>
            <a:ext cx="2029968" cy="2029968"/>
          </a:xfrm>
          <a:prstGeom prst="ellipse">
            <a:avLst/>
          </a:prstGeom>
          <a:solidFill>
            <a:srgbClr val="D9E3EE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687586" y="1544828"/>
            <a:ext cx="1839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Calibri" charset="0"/>
                <a:ea typeface="Calibri" charset="0"/>
                <a:cs typeface="Calibri" charset="0"/>
              </a:rPr>
              <a:t>Balance &amp; Control</a:t>
            </a:r>
          </a:p>
        </p:txBody>
      </p:sp>
      <p:sp>
        <p:nvSpPr>
          <p:cNvPr id="14" name="Oval 13"/>
          <p:cNvSpPr/>
          <p:nvPr/>
        </p:nvSpPr>
        <p:spPr>
          <a:xfrm>
            <a:off x="5282271" y="956260"/>
            <a:ext cx="2029968" cy="2029968"/>
          </a:xfrm>
          <a:prstGeom prst="ellipse">
            <a:avLst/>
          </a:prstGeom>
          <a:solidFill>
            <a:srgbClr val="AFD3EF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86588" y="1544828"/>
            <a:ext cx="203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Calibri" charset="0"/>
                <a:ea typeface="Calibri" charset="0"/>
                <a:cs typeface="Calibri" charset="0"/>
              </a:rPr>
              <a:t>Ab Initio ETL Integration</a:t>
            </a:r>
          </a:p>
        </p:txBody>
      </p:sp>
      <p:sp>
        <p:nvSpPr>
          <p:cNvPr id="12" name="Oval 11"/>
          <p:cNvSpPr/>
          <p:nvPr/>
        </p:nvSpPr>
        <p:spPr>
          <a:xfrm>
            <a:off x="7010632" y="1001142"/>
            <a:ext cx="2029968" cy="202996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100755" y="1540924"/>
            <a:ext cx="1839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Calibri" charset="0"/>
                <a:ea typeface="Calibri" charset="0"/>
                <a:cs typeface="Calibri" charset="0"/>
              </a:rPr>
              <a:t>Data at </a:t>
            </a:r>
          </a:p>
          <a:p>
            <a:pPr algn="ctr"/>
            <a:r>
              <a:rPr lang="en-US" sz="1800" b="1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lang="en-US" sz="1800" b="1" dirty="0" smtClean="0">
                <a:latin typeface="Calibri" charset="0"/>
                <a:ea typeface="Calibri" charset="0"/>
                <a:cs typeface="Calibri" charset="0"/>
              </a:rPr>
              <a:t>est DQ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77463" y="1540924"/>
            <a:ext cx="1839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Calibri" charset="0"/>
                <a:ea typeface="Calibri" charset="0"/>
                <a:cs typeface="Calibri" charset="0"/>
              </a:rPr>
              <a:t>Business DQ</a:t>
            </a:r>
          </a:p>
          <a:p>
            <a:pPr algn="ctr"/>
            <a:r>
              <a:rPr lang="en-US" sz="1800" b="1" dirty="0" smtClean="0">
                <a:latin typeface="Calibri" charset="0"/>
                <a:ea typeface="Calibri" charset="0"/>
                <a:cs typeface="Calibri" charset="0"/>
              </a:rPr>
              <a:t>Rules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632298" y="5279902"/>
          <a:ext cx="7140102" cy="914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7534"/>
                <a:gridCol w="5552568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PI  &amp; Date</a:t>
                      </a: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Data</a:t>
                      </a:r>
                      <a:r>
                        <a:rPr lang="en-US" sz="140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Quality Products </a:t>
                      </a:r>
                      <a:r>
                        <a:rPr lang="mr-IN" sz="140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–</a:t>
                      </a:r>
                      <a:r>
                        <a:rPr lang="en-US" sz="140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Future Roadmap</a:t>
                      </a: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63642"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PI5: Q1 2019</a:t>
                      </a:r>
                      <a:endParaRPr lang="en-US" sz="14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Next Gen DQ pilot</a:t>
                      </a:r>
                      <a:r>
                        <a:rPr lang="en-US" sz="1400" b="0" i="0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in production</a:t>
                      </a:r>
                      <a:endParaRPr lang="en-US" sz="14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6364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PI5:</a:t>
                      </a:r>
                      <a:r>
                        <a:rPr lang="en-US" sz="14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Q1 2019</a:t>
                      </a:r>
                      <a:endParaRPr lang="en-US" sz="14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6857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Next Gen DQ tooling available (General Availability 1.0)</a:t>
                      </a:r>
                      <a:endParaRPr lang="en-US" sz="14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77765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2286000" y="3978275"/>
            <a:ext cx="6400800" cy="1147763"/>
          </a:xfrm>
        </p:spPr>
        <p:txBody>
          <a:bodyPr/>
          <a:lstStyle/>
          <a:p>
            <a:pPr eaLnBrk="1" hangingPunct="1"/>
            <a:r>
              <a:rPr lang="en-US" altLang="en-US"/>
              <a:t>Decision &amp; Deployment</a:t>
            </a:r>
            <a:br>
              <a:rPr lang="en-US" altLang="en-US"/>
            </a:br>
            <a:r>
              <a:rPr lang="en-US" altLang="en-US"/>
              <a:t> </a:t>
            </a:r>
            <a:r>
              <a:rPr lang="en-US" altLang="en-US" sz="2400"/>
              <a:t>Owner: Eugene Goldberg</a:t>
            </a:r>
          </a:p>
        </p:txBody>
      </p:sp>
      <p:sp>
        <p:nvSpPr>
          <p:cNvPr id="71683" name="Footer Placeholder 2"/>
          <p:cNvSpPr txBox="1">
            <a:spLocks/>
          </p:cNvSpPr>
          <p:nvPr/>
        </p:nvSpPr>
        <p:spPr bwMode="auto">
          <a:xfrm>
            <a:off x="457200" y="6491288"/>
            <a:ext cx="1828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4213">
              <a:lnSpc>
                <a:spcPts val="2400"/>
              </a:lnSpc>
              <a:spcAft>
                <a:spcPts val="1000"/>
              </a:spcAft>
              <a:buClr>
                <a:srgbClr val="74787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5613" indent="-227013" defTabSz="684213">
              <a:lnSpc>
                <a:spcPts val="2100"/>
              </a:lnSpc>
              <a:spcAft>
                <a:spcPts val="900"/>
              </a:spcAft>
              <a:buClr>
                <a:srgbClr val="74787B"/>
              </a:buClr>
              <a:buFont typeface=".AppleSystemUIFont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84213" indent="-227013" defTabSz="684213">
              <a:lnSpc>
                <a:spcPts val="2000"/>
              </a:lnSpc>
              <a:spcAft>
                <a:spcPts val="800"/>
              </a:spcAft>
              <a:buClr>
                <a:srgbClr val="74787B"/>
              </a:buClr>
              <a:buSzPct val="90000"/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198563" indent="-169863" defTabSz="6842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1463" indent="-169863" defTabSz="6842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9986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558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9130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702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altLang="en-US" sz="700">
                <a:solidFill>
                  <a:schemeClr val="bg1"/>
                </a:solidFill>
              </a:rPr>
              <a:t>©2018 Discover Financial Services</a:t>
            </a:r>
          </a:p>
        </p:txBody>
      </p:sp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871538"/>
            <a:ext cx="673417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2714625"/>
            <a:ext cx="2763838" cy="992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975" b="1" dirty="0">
                <a:solidFill>
                  <a:srgbClr val="474747"/>
                </a:solidFill>
                <a:latin typeface="Arial" charset="0"/>
              </a:rPr>
              <a:t>Business Understanding</a:t>
            </a:r>
            <a:endParaRPr lang="en-US" sz="975" dirty="0">
              <a:solidFill>
                <a:srgbClr val="474747"/>
              </a:solidFill>
              <a:latin typeface="Arial" charset="0"/>
            </a:endParaRPr>
          </a:p>
          <a:p>
            <a:pPr>
              <a:defRPr/>
            </a:pPr>
            <a:r>
              <a:rPr lang="en-US" sz="975" b="1" dirty="0">
                <a:solidFill>
                  <a:srgbClr val="474747"/>
                </a:solidFill>
                <a:latin typeface="Arial" charset="0"/>
              </a:rPr>
              <a:t>Data Acquisition and Understanding</a:t>
            </a:r>
            <a:endParaRPr lang="en-US" sz="975" dirty="0">
              <a:solidFill>
                <a:srgbClr val="474747"/>
              </a:solidFill>
              <a:latin typeface="Arial" charset="0"/>
            </a:endParaRPr>
          </a:p>
          <a:p>
            <a:pPr>
              <a:defRPr/>
            </a:pPr>
            <a:r>
              <a:rPr lang="en-US" sz="975" b="1" dirty="0">
                <a:solidFill>
                  <a:srgbClr val="474747"/>
                </a:solidFill>
                <a:latin typeface="Arial" charset="0"/>
              </a:rPr>
              <a:t>Modeling</a:t>
            </a:r>
            <a:endParaRPr lang="en-US" sz="975" dirty="0">
              <a:solidFill>
                <a:srgbClr val="474747"/>
              </a:solidFill>
              <a:latin typeface="Arial" charset="0"/>
            </a:endParaRPr>
          </a:p>
          <a:p>
            <a:pPr>
              <a:defRPr/>
            </a:pPr>
            <a:r>
              <a:rPr lang="en-US" sz="975" b="1" dirty="0">
                <a:solidFill>
                  <a:srgbClr val="474747"/>
                </a:solidFill>
                <a:latin typeface="Arial" charset="0"/>
              </a:rPr>
              <a:t>Deployment</a:t>
            </a:r>
            <a:endParaRPr lang="en-US" sz="975" dirty="0">
              <a:solidFill>
                <a:srgbClr val="474747"/>
              </a:solidFill>
              <a:latin typeface="Arial" charset="0"/>
            </a:endParaRPr>
          </a:p>
          <a:p>
            <a:pPr>
              <a:defRPr/>
            </a:pPr>
            <a:r>
              <a:rPr lang="en-US" sz="975" b="1" dirty="0">
                <a:solidFill>
                  <a:srgbClr val="474747"/>
                </a:solidFill>
                <a:latin typeface="Arial" charset="0"/>
              </a:rPr>
              <a:t>Customer Acceptance</a:t>
            </a:r>
            <a:endParaRPr lang="en-US" sz="975" dirty="0">
              <a:solidFill>
                <a:srgbClr val="474747"/>
              </a:solidFill>
              <a:latin typeface="Arial" charset="0"/>
            </a:endParaRPr>
          </a:p>
          <a:p>
            <a:pPr>
              <a:defRPr/>
            </a:pPr>
            <a:endParaRPr lang="en-US" sz="975" dirty="0">
              <a:solidFill>
                <a:srgbClr val="474747"/>
              </a:solidFill>
              <a:latin typeface="Arial" charset="0"/>
            </a:endParaRPr>
          </a:p>
        </p:txBody>
      </p:sp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2514600" y="119063"/>
            <a:ext cx="63017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>
                <a:solidFill>
                  <a:schemeClr val="bg1"/>
                </a:solidFill>
              </a:rPr>
              <a:t>Data Science Lifecycle </a:t>
            </a:r>
            <a:r>
              <a:rPr lang="mr-IN" altLang="en-US" sz="1800" dirty="0">
                <a:solidFill>
                  <a:schemeClr val="bg1"/>
                </a:solidFill>
              </a:rPr>
              <a:t>–</a:t>
            </a:r>
            <a:r>
              <a:rPr lang="en-US" altLang="en-US" sz="1800" dirty="0">
                <a:solidFill>
                  <a:schemeClr val="bg1"/>
                </a:solidFill>
              </a:rPr>
              <a:t> Model development to deployment</a:t>
            </a:r>
          </a:p>
        </p:txBody>
      </p:sp>
    </p:spTree>
    <p:extLst>
      <p:ext uri="{BB962C8B-B14F-4D97-AF65-F5344CB8AC3E}">
        <p14:creationId xmlns:p14="http://schemas.microsoft.com/office/powerpoint/2010/main" val="3075078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©2018 Discover Financial Services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463887" y="1408104"/>
            <a:ext cx="1558834" cy="905691"/>
          </a:xfrm>
          <a:prstGeom prst="homePlat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ON-PREM SAS + TERADATA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067968" y="1113044"/>
            <a:ext cx="1294930" cy="42323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One time data movement from Teradata to S3 in AWS took ~8+ days for 10TB Compressed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247578" y="1131732"/>
            <a:ext cx="1294930" cy="42323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423017" y="1125589"/>
            <a:ext cx="1294930" cy="42323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463887" y="2396780"/>
            <a:ext cx="1558834" cy="905691"/>
          </a:xfrm>
          <a:prstGeom prst="homePlat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CLOUD SAS CONTAINERS</a:t>
            </a:r>
          </a:p>
        </p:txBody>
      </p:sp>
      <p:sp>
        <p:nvSpPr>
          <p:cNvPr id="14" name="Pentagon 13"/>
          <p:cNvSpPr/>
          <p:nvPr/>
        </p:nvSpPr>
        <p:spPr>
          <a:xfrm>
            <a:off x="463887" y="3390074"/>
            <a:ext cx="1558834" cy="905691"/>
          </a:xfrm>
          <a:prstGeom prst="homePlat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CLOUD SAS CONTAINER + REDSHIFT</a:t>
            </a:r>
          </a:p>
        </p:txBody>
      </p:sp>
      <p:sp>
        <p:nvSpPr>
          <p:cNvPr id="15" name="Pentagon 14"/>
          <p:cNvSpPr/>
          <p:nvPr/>
        </p:nvSpPr>
        <p:spPr>
          <a:xfrm>
            <a:off x="457200" y="4383368"/>
            <a:ext cx="1558834" cy="905691"/>
          </a:xfrm>
          <a:prstGeom prst="homePlat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CLOUD H2O + SPARK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078854" y="1027987"/>
            <a:ext cx="1275335" cy="46336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257376" y="1027985"/>
            <a:ext cx="1275335" cy="46336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</a:t>
            </a:r>
            <a:r>
              <a:rPr lang="en-US" sz="1100" dirty="0"/>
              <a:t>PREPARATION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427136" y="1027985"/>
            <a:ext cx="1275335" cy="46336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VARIABLE SELECTION &amp; MODEL TRAINING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31829" y="3559457"/>
            <a:ext cx="13246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For 0.5% data set ~</a:t>
            </a:r>
            <a:r>
              <a:rPr lang="en-US" sz="900" i="1" dirty="0"/>
              <a:t>20hrs runtime </a:t>
            </a:r>
            <a:r>
              <a:rPr lang="en-US" sz="900" dirty="0"/>
              <a:t>for full process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42255" y="4724095"/>
            <a:ext cx="132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1% data set </a:t>
            </a:r>
          </a:p>
          <a:p>
            <a:pPr algn="ctr"/>
            <a:r>
              <a:rPr lang="en-US" sz="900" dirty="0"/>
              <a:t>~3 hours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92046" y="1506470"/>
            <a:ext cx="13455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For 0.5% data 30% segment 100 variables ~</a:t>
            </a:r>
            <a:r>
              <a:rPr lang="en-US" sz="900" i="1" dirty="0"/>
              <a:t>36hrs runtime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72435" y="2322981"/>
            <a:ext cx="1345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For 0.5% data 30% segment 100 variables ~</a:t>
            </a:r>
            <a:r>
              <a:rPr lang="en-US" sz="900" i="1" dirty="0"/>
              <a:t>6hrs runtime</a:t>
            </a:r>
          </a:p>
          <a:p>
            <a:pPr algn="ctr"/>
            <a:endParaRPr lang="en-US" sz="900" i="1" dirty="0"/>
          </a:p>
          <a:p>
            <a:pPr algn="ctr"/>
            <a:r>
              <a:rPr lang="en-US" sz="900" dirty="0"/>
              <a:t>For 1% data 30% segment 197 variables ~</a:t>
            </a:r>
            <a:r>
              <a:rPr lang="en-US" sz="900" i="1" dirty="0"/>
              <a:t>27hrs runtime</a:t>
            </a:r>
          </a:p>
          <a:p>
            <a:pPr algn="ctr"/>
            <a:endParaRPr lang="en-US" sz="900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6423018" y="3710045"/>
            <a:ext cx="13246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Not Applicable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64616" y="4482270"/>
            <a:ext cx="1217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For 1% data 30% segment 197 variables </a:t>
            </a:r>
          </a:p>
          <a:p>
            <a:pPr algn="ctr"/>
            <a:r>
              <a:rPr lang="en-US" sz="900" dirty="0"/>
              <a:t>~43</a:t>
            </a:r>
            <a:r>
              <a:rPr lang="en-US" sz="900" b="1" dirty="0"/>
              <a:t>mins</a:t>
            </a:r>
            <a:r>
              <a:rPr lang="en-US" sz="900" dirty="0"/>
              <a:t> runtime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22800" y="1545218"/>
            <a:ext cx="1151597" cy="17709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1% data set does not complete On-</a:t>
            </a:r>
            <a:r>
              <a:rPr lang="en-US" sz="900" dirty="0" err="1">
                <a:solidFill>
                  <a:schemeClr val="tx1"/>
                </a:solidFill>
              </a:rPr>
              <a:t>Prem</a:t>
            </a:r>
            <a:r>
              <a:rPr lang="en-US" sz="900" dirty="0">
                <a:solidFill>
                  <a:schemeClr val="tx1"/>
                </a:solidFill>
              </a:rPr>
              <a:t> and had to be partially run in SAS Container: 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 ~</a:t>
            </a:r>
            <a:r>
              <a:rPr lang="en-US" sz="900" i="1" dirty="0">
                <a:solidFill>
                  <a:schemeClr val="tx1"/>
                </a:solidFill>
              </a:rPr>
              <a:t>69hrs total runtime  </a:t>
            </a:r>
          </a:p>
          <a:p>
            <a:pPr algn="ctr"/>
            <a:endParaRPr lang="en-US" sz="900" i="1" dirty="0">
              <a:solidFill>
                <a:schemeClr val="tx1"/>
              </a:solidFill>
            </a:endParaRPr>
          </a:p>
          <a:p>
            <a:pPr algn="ctr"/>
            <a:r>
              <a:rPr lang="en-US" sz="900" i="1" dirty="0">
                <a:solidFill>
                  <a:schemeClr val="tx1"/>
                </a:solidFill>
              </a:rPr>
              <a:t>(38hrs On-</a:t>
            </a:r>
            <a:r>
              <a:rPr lang="en-US" sz="900" i="1" dirty="0" err="1">
                <a:solidFill>
                  <a:schemeClr val="tx1"/>
                </a:solidFill>
              </a:rPr>
              <a:t>Prem</a:t>
            </a:r>
            <a:r>
              <a:rPr lang="en-US" sz="900" i="1" dirty="0">
                <a:solidFill>
                  <a:schemeClr val="tx1"/>
                </a:solidFill>
              </a:rPr>
              <a:t> + 31hrs in Container)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392046" y="5586067"/>
            <a:ext cx="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*Note: Most iterations and model analysis occur here</a:t>
            </a:r>
          </a:p>
        </p:txBody>
      </p:sp>
      <p:sp>
        <p:nvSpPr>
          <p:cNvPr id="35" name="TextBox 2"/>
          <p:cNvSpPr txBox="1">
            <a:spLocks noChangeArrowheads="1"/>
          </p:cNvSpPr>
          <p:nvPr/>
        </p:nvSpPr>
        <p:spPr bwMode="auto">
          <a:xfrm>
            <a:off x="2177715" y="112188"/>
            <a:ext cx="48526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>
                <a:solidFill>
                  <a:schemeClr val="bg1"/>
                </a:solidFill>
              </a:rPr>
              <a:t>Model training platform </a:t>
            </a:r>
            <a:r>
              <a:rPr lang="mr-IN" altLang="en-US" sz="1800" dirty="0">
                <a:solidFill>
                  <a:schemeClr val="bg1"/>
                </a:solidFill>
              </a:rPr>
              <a:t>–</a:t>
            </a:r>
            <a:r>
              <a:rPr lang="en-US" altLang="en-US" sz="1800" dirty="0">
                <a:solidFill>
                  <a:schemeClr val="bg1"/>
                </a:solidFill>
              </a:rPr>
              <a:t> Lessons from CECL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6764" y="4327659"/>
            <a:ext cx="7698922" cy="11268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05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474747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C23D00-ACC8-469A-9511-A4150898C677}" type="slidenum">
              <a:rPr lang="en-US" smtClean="0">
                <a:solidFill>
                  <a:srgbClr val="474747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474747"/>
              </a:solidFill>
            </a:endParaRP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2177715" y="112188"/>
            <a:ext cx="48526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>
                <a:solidFill>
                  <a:schemeClr val="bg1"/>
                </a:solidFill>
              </a:rPr>
              <a:t>Cloud-based Decision &amp; Deployment platform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2620736" y="1399933"/>
            <a:ext cx="5886450" cy="677636"/>
            <a:chOff x="2620736" y="1512196"/>
            <a:chExt cx="5886450" cy="677636"/>
          </a:xfrm>
        </p:grpSpPr>
        <p:sp>
          <p:nvSpPr>
            <p:cNvPr id="9" name="Rounded Rectangle 8"/>
            <p:cNvSpPr/>
            <p:nvPr/>
          </p:nvSpPr>
          <p:spPr>
            <a:xfrm>
              <a:off x="2620736" y="1512196"/>
              <a:ext cx="5886450" cy="677636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8515" y="1675070"/>
              <a:ext cx="5543550" cy="394059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911059" y="1081436"/>
            <a:ext cx="14532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charset="0"/>
                <a:ea typeface="Calibri" charset="0"/>
                <a:cs typeface="Calibri" charset="0"/>
              </a:rPr>
              <a:t>Presentation layer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91985" y="2464088"/>
            <a:ext cx="722538" cy="3199000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21226" y="2171700"/>
            <a:ext cx="86405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charset="0"/>
                <a:ea typeface="Calibri" charset="0"/>
                <a:cs typeface="Calibri" charset="0"/>
              </a:rPr>
              <a:t>Data layer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866" y="3786575"/>
            <a:ext cx="476898" cy="5805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99047" y="4323769"/>
            <a:ext cx="7513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Redshift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458" y="2687757"/>
            <a:ext cx="534951" cy="6572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3701" y="3304080"/>
            <a:ext cx="39651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charset="0"/>
                <a:ea typeface="Calibri" charset="0"/>
                <a:cs typeface="Calibri" charset="0"/>
              </a:rPr>
              <a:t>S3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914086" y="2464088"/>
            <a:ext cx="3137353" cy="1475523"/>
            <a:chOff x="2408464" y="2537566"/>
            <a:chExt cx="3137353" cy="1475523"/>
          </a:xfrm>
        </p:grpSpPr>
        <p:grpSp>
          <p:nvGrpSpPr>
            <p:cNvPr id="24" name="Group 23"/>
            <p:cNvGrpSpPr/>
            <p:nvPr/>
          </p:nvGrpSpPr>
          <p:grpSpPr>
            <a:xfrm>
              <a:off x="2408464" y="2537566"/>
              <a:ext cx="3137353" cy="1431184"/>
              <a:chOff x="2740933" y="2802084"/>
              <a:chExt cx="3137353" cy="1431184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2740933" y="2802084"/>
                <a:ext cx="3137353" cy="1431184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3769" y="2971799"/>
                <a:ext cx="1073888" cy="1091754"/>
              </a:xfrm>
              <a:prstGeom prst="rect">
                <a:avLst/>
              </a:prstGeom>
            </p:spPr>
          </p:pic>
          <p:grpSp>
            <p:nvGrpSpPr>
              <p:cNvPr id="23" name="Group 22"/>
              <p:cNvGrpSpPr/>
              <p:nvPr/>
            </p:nvGrpSpPr>
            <p:grpSpPr>
              <a:xfrm>
                <a:off x="4639339" y="3001554"/>
                <a:ext cx="956484" cy="1032243"/>
                <a:chOff x="4350640" y="3031309"/>
                <a:chExt cx="956484" cy="1032243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77412" y="3154867"/>
                  <a:ext cx="706680" cy="801907"/>
                </a:xfrm>
                <a:prstGeom prst="rect">
                  <a:avLst/>
                </a:prstGeom>
              </p:spPr>
            </p:pic>
            <p:sp>
              <p:nvSpPr>
                <p:cNvPr id="22" name="Rounded Rectangle 21"/>
                <p:cNvSpPr/>
                <p:nvPr/>
              </p:nvSpPr>
              <p:spPr>
                <a:xfrm>
                  <a:off x="4350640" y="3031309"/>
                  <a:ext cx="956484" cy="1032243"/>
                </a:xfrm>
                <a:prstGeom prst="roundRect">
                  <a:avLst/>
                </a:prstGeom>
                <a:noFill/>
                <a:ln w="19050">
                  <a:solidFill>
                    <a:srgbClr val="FF850F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5" name="TextBox 24"/>
            <p:cNvSpPr txBox="1"/>
            <p:nvPr/>
          </p:nvSpPr>
          <p:spPr>
            <a:xfrm>
              <a:off x="2831132" y="3751479"/>
              <a:ext cx="8640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Calibri" charset="0"/>
                  <a:ea typeface="Calibri" charset="0"/>
                  <a:cs typeface="Calibri" charset="0"/>
                </a:rPr>
                <a:t>Data prep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52266" y="3751479"/>
              <a:ext cx="10511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alibri" charset="0"/>
                  <a:ea typeface="Calibri" charset="0"/>
                  <a:cs typeface="Calibri" charset="0"/>
                </a:rPr>
                <a:t>Model training</a:t>
              </a:r>
              <a:endParaRPr lang="en-US" sz="11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43995" y="4211532"/>
            <a:ext cx="3137353" cy="1431184"/>
            <a:chOff x="5697960" y="2748642"/>
            <a:chExt cx="3137353" cy="1431184"/>
          </a:xfrm>
        </p:grpSpPr>
        <p:sp>
          <p:nvSpPr>
            <p:cNvPr id="28" name="Rounded Rectangle 27"/>
            <p:cNvSpPr/>
            <p:nvPr/>
          </p:nvSpPr>
          <p:spPr>
            <a:xfrm>
              <a:off x="5697960" y="2748642"/>
              <a:ext cx="3137353" cy="143118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001284" y="2934661"/>
              <a:ext cx="956484" cy="1032243"/>
            </a:xfrm>
            <a:prstGeom prst="roundRect">
              <a:avLst/>
            </a:prstGeom>
            <a:noFill/>
            <a:ln w="19050">
              <a:solidFill>
                <a:srgbClr val="FF850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613795" y="2934661"/>
              <a:ext cx="956484" cy="1032243"/>
            </a:xfrm>
            <a:prstGeom prst="roundRect">
              <a:avLst/>
            </a:prstGeom>
            <a:noFill/>
            <a:ln w="19050">
              <a:solidFill>
                <a:srgbClr val="FF850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8462" y="4758583"/>
            <a:ext cx="599219" cy="30226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812492" y="5405450"/>
            <a:ext cx="10511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Calibri" charset="0"/>
                <a:ea typeface="Calibri" charset="0"/>
                <a:cs typeface="Calibri" charset="0"/>
              </a:rPr>
              <a:t>Model training</a:t>
            </a:r>
            <a:endParaRPr lang="en-US" sz="11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112" y="4559296"/>
            <a:ext cx="476898" cy="58057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393104" y="5139867"/>
            <a:ext cx="751353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Redshift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36754" y="5401477"/>
            <a:ext cx="8640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libri" charset="0"/>
                <a:ea typeface="Calibri" charset="0"/>
                <a:cs typeface="Calibri" charset="0"/>
              </a:rPr>
              <a:t>Data prep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3187" y="4779065"/>
            <a:ext cx="539327" cy="54846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317888" y="5309955"/>
            <a:ext cx="7513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charset="0"/>
                <a:ea typeface="Calibri" charset="0"/>
                <a:cs typeface="Calibri" charset="0"/>
              </a:rPr>
              <a:t>RDS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81355" y="2198006"/>
            <a:ext cx="24876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charset="0"/>
                <a:ea typeface="Calibri" charset="0"/>
                <a:cs typeface="Calibri" charset="0"/>
              </a:rPr>
              <a:t>Pattern I : Model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training on H20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46273" y="3963483"/>
            <a:ext cx="25529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Pattern II : Model training on SAS</a:t>
            </a:r>
          </a:p>
        </p:txBody>
      </p:sp>
      <p:sp>
        <p:nvSpPr>
          <p:cNvPr id="44" name="Left-Right Arrow 43"/>
          <p:cNvSpPr/>
          <p:nvPr/>
        </p:nvSpPr>
        <p:spPr>
          <a:xfrm>
            <a:off x="1923813" y="3144010"/>
            <a:ext cx="1260798" cy="236604"/>
          </a:xfrm>
          <a:prstGeom prst="left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-Right Arrow 44"/>
          <p:cNvSpPr/>
          <p:nvPr/>
        </p:nvSpPr>
        <p:spPr>
          <a:xfrm>
            <a:off x="1946205" y="4791411"/>
            <a:ext cx="1301113" cy="236604"/>
          </a:xfrm>
          <a:prstGeom prst="left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>
            <a:off x="4253158" y="4779065"/>
            <a:ext cx="583003" cy="248951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4209326" y="3121767"/>
            <a:ext cx="583003" cy="248951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6472341" y="2898320"/>
            <a:ext cx="745423" cy="2162523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7742429" y="2913020"/>
            <a:ext cx="879056" cy="81253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Model Scoring</a:t>
            </a:r>
          </a:p>
        </p:txBody>
      </p:sp>
      <p:sp>
        <p:nvSpPr>
          <p:cNvPr id="52" name="Right Arrow 51"/>
          <p:cNvSpPr/>
          <p:nvPr/>
        </p:nvSpPr>
        <p:spPr>
          <a:xfrm>
            <a:off x="6114710" y="4758583"/>
            <a:ext cx="317305" cy="238808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6089731" y="3144010"/>
            <a:ext cx="342284" cy="238808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>
            <a:off x="7296382" y="3164258"/>
            <a:ext cx="342284" cy="238808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1656" y="3351567"/>
            <a:ext cx="647691" cy="31289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3888" y="4211532"/>
            <a:ext cx="613179" cy="47639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6295365" y="2378851"/>
            <a:ext cx="10602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charset="0"/>
                <a:ea typeface="Calibri" charset="0"/>
                <a:cs typeface="Calibri" charset="0"/>
              </a:rPr>
              <a:t>Model deployment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7742428" y="4233366"/>
            <a:ext cx="879057" cy="81253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Decision platform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(FICO)</a:t>
            </a:r>
          </a:p>
        </p:txBody>
      </p:sp>
      <p:sp>
        <p:nvSpPr>
          <p:cNvPr id="59" name="Right Arrow 58"/>
          <p:cNvSpPr/>
          <p:nvPr/>
        </p:nvSpPr>
        <p:spPr>
          <a:xfrm rot="5400000">
            <a:off x="7975419" y="3865592"/>
            <a:ext cx="342284" cy="238808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71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/>
          <p:cNvSpPr>
            <a:spLocks noGrp="1"/>
          </p:cNvSpPr>
          <p:nvPr>
            <p:ph type="title"/>
          </p:nvPr>
        </p:nvSpPr>
        <p:spPr>
          <a:xfrm>
            <a:off x="2299494" y="139809"/>
            <a:ext cx="6648891" cy="368300"/>
          </a:xfrm>
        </p:spPr>
        <p:txBody>
          <a:bodyPr/>
          <a:lstStyle/>
          <a:p>
            <a:r>
              <a:rPr lang="en-US" altLang="en-US" sz="1800" dirty="0">
                <a:solidFill>
                  <a:schemeClr val="bg1"/>
                </a:solidFill>
              </a:rPr>
              <a:t>Model Training platform : </a:t>
            </a:r>
            <a:r>
              <a:rPr lang="en-US" altLang="en-US" sz="1800">
                <a:solidFill>
                  <a:schemeClr val="bg1"/>
                </a:solidFill>
              </a:rPr>
              <a:t>User Experience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6F04A0-A225-427F-A241-85D1368A24D1}" type="slidenum">
              <a:rPr lang="en-US">
                <a:solidFill>
                  <a:srgbClr val="474747"/>
                </a:solidFill>
              </a:rPr>
              <a:pPr>
                <a:defRPr/>
              </a:pPr>
              <a:t>39</a:t>
            </a:fld>
            <a:endParaRPr lang="en-US">
              <a:solidFill>
                <a:srgbClr val="474747"/>
              </a:solidFill>
            </a:endParaRPr>
          </a:p>
        </p:txBody>
      </p:sp>
      <p:pic>
        <p:nvPicPr>
          <p:cNvPr id="8397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747821"/>
            <a:ext cx="6180794" cy="3177315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615" y="3114802"/>
            <a:ext cx="4180770" cy="3376486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55971" y="1641126"/>
            <a:ext cx="1853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Data Discovery &amp; Preparation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63282" y="4900434"/>
            <a:ext cx="185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training</a:t>
            </a:r>
          </a:p>
        </p:txBody>
      </p:sp>
      <p:sp>
        <p:nvSpPr>
          <p:cNvPr id="3" name="Triangle 2"/>
          <p:cNvSpPr/>
          <p:nvPr/>
        </p:nvSpPr>
        <p:spPr>
          <a:xfrm rot="16200000">
            <a:off x="6572250" y="1800683"/>
            <a:ext cx="318407" cy="2041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/>
          <p:cNvSpPr/>
          <p:nvPr/>
        </p:nvSpPr>
        <p:spPr>
          <a:xfrm rot="5400000">
            <a:off x="4204279" y="4958807"/>
            <a:ext cx="318407" cy="2041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15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C227BA-0693-42A6-94C9-028584ACB04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6149" y="979721"/>
            <a:ext cx="2499716" cy="49244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Gen II platforms</a:t>
            </a:r>
          </a:p>
          <a:p>
            <a:r>
              <a:rPr lang="en-US" dirty="0"/>
              <a:t> Hadoop stack </a:t>
            </a:r>
          </a:p>
        </p:txBody>
      </p:sp>
      <p:sp>
        <p:nvSpPr>
          <p:cNvPr id="8" name="Rectangle 7"/>
          <p:cNvSpPr/>
          <p:nvPr/>
        </p:nvSpPr>
        <p:spPr>
          <a:xfrm>
            <a:off x="550844" y="1114254"/>
            <a:ext cx="3260992" cy="267765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1648" y="973072"/>
            <a:ext cx="2499716" cy="49244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Gen I platforms </a:t>
            </a:r>
          </a:p>
          <a:p>
            <a:r>
              <a:rPr lang="en-US" dirty="0"/>
              <a:t>Teradata stack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275" y="1861699"/>
            <a:ext cx="2522644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~90% of business process rely on </a:t>
            </a:r>
            <a:r>
              <a:rPr lang="en-US"/>
              <a:t>these platforms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Platform reliability &amp; capacity at risk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Usage patterns have outgrown capability of traditional platforms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42148" y="1869803"/>
            <a:ext cx="327305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Limited adoption across the enterprise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SQL-Hadoop tools sub par performance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Limited usage of Next-gen tools (R, Python, H20)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221122" y="1114254"/>
            <a:ext cx="3260992" cy="267765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351902" y="979721"/>
            <a:ext cx="2499716" cy="49244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Gen III platforms</a:t>
            </a:r>
          </a:p>
          <a:p>
            <a:r>
              <a:rPr lang="en-US" dirty="0"/>
              <a:t>Cloud stack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82230" y="1861699"/>
            <a:ext cx="256938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Cloud-Analytic capability &amp; adoption in its infancy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iteration of Data Lake on AWS built around multiple constraints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1264208" y="3376114"/>
            <a:ext cx="474596" cy="518977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4136458" y="3354415"/>
            <a:ext cx="474596" cy="518976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7364462" y="3354415"/>
            <a:ext cx="474596" cy="518976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9876" y="4373739"/>
            <a:ext cx="282723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Conduct a BCP risk assessment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Platform hardening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dirty="0" err="1"/>
              <a:t>Abinitio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Migration to Linux grid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dirty="0"/>
              <a:t>TD </a:t>
            </a:r>
            <a:r>
              <a:rPr lang="mr-IN" dirty="0"/>
              <a:t>–</a:t>
            </a:r>
            <a:r>
              <a:rPr lang="en-US" dirty="0"/>
              <a:t> DR for Top 10 applications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716" y="3979493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Future state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2942148" y="4254534"/>
            <a:ext cx="295478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Pause (On-premise Hadoop) -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/>
              <a:t>Platform growth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/>
              <a:t>New tools, package installs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/>
              <a:t>Product Builds (</a:t>
            </a:r>
            <a:r>
              <a:rPr lang="en-US" dirty="0" err="1"/>
              <a:t>eg</a:t>
            </a:r>
            <a:r>
              <a:rPr lang="en-US" dirty="0"/>
              <a:t>: </a:t>
            </a:r>
            <a:r>
              <a:rPr lang="en-US" dirty="0" err="1"/>
              <a:t>Dataflo</a:t>
            </a:r>
            <a:r>
              <a:rPr lang="en-US" dirty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Harden critical platform gaps to support current production processes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15204" y="4182963"/>
            <a:ext cx="263641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Dedicated AWS account, white listed services to build Analytics and Deployment capability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Cloud-certify talent and re-focus team priorities to build Cloud-native platforms / products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24836" y="1532223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Current state</a:t>
            </a:r>
          </a:p>
        </p:txBody>
      </p:sp>
      <p:sp>
        <p:nvSpPr>
          <p:cNvPr id="24" name="TextBox 2"/>
          <p:cNvSpPr txBox="1">
            <a:spLocks noChangeArrowheads="1"/>
          </p:cNvSpPr>
          <p:nvPr/>
        </p:nvSpPr>
        <p:spPr bwMode="auto">
          <a:xfrm>
            <a:off x="2514600" y="119063"/>
            <a:ext cx="27840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>
                <a:solidFill>
                  <a:schemeClr val="bg1"/>
                </a:solidFill>
              </a:rPr>
              <a:t>Data Technology strategy</a:t>
            </a:r>
          </a:p>
        </p:txBody>
      </p:sp>
    </p:spTree>
    <p:extLst>
      <p:ext uri="{BB962C8B-B14F-4D97-AF65-F5344CB8AC3E}">
        <p14:creationId xmlns:p14="http://schemas.microsoft.com/office/powerpoint/2010/main" val="5145895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C23D00-ACC8-469A-9511-A4150898C677}" type="slidenum">
              <a:rPr lang="en-US" smtClean="0">
                <a:solidFill>
                  <a:srgbClr val="474747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474747"/>
              </a:solidFill>
            </a:endParaRP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2177715" y="112188"/>
            <a:ext cx="27366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>
                <a:solidFill>
                  <a:schemeClr val="bg1"/>
                </a:solidFill>
              </a:rPr>
              <a:t>Decision platform update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10776" y="1077686"/>
            <a:ext cx="40817" cy="512121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316" y="1077686"/>
            <a:ext cx="4310741" cy="29238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Batch Decisioning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6" y="1584734"/>
            <a:ext cx="4376057" cy="11251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2468" y="2807896"/>
            <a:ext cx="4318905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FICO Decision Management platform (DMP)</a:t>
            </a:r>
          </a:p>
          <a:p>
            <a:pPr algn="ctr"/>
            <a:endParaRPr lang="en-US" dirty="0"/>
          </a:p>
          <a:p>
            <a:r>
              <a:rPr lang="en-US" dirty="0"/>
              <a:t>Current state 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Hosted on AWS under FICO’s account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Collections strategy is the first use case deployed on FICO DMP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dirty="0"/>
              <a:t>Combines Real-time data with historical data from the Data Lake to come up with custom payment plans within seconds</a:t>
            </a:r>
          </a:p>
          <a:p>
            <a:pPr marL="628650" lvl="1" indent="-28575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Future state 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Insource the platform under DFS’s AWS account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Blocker : Delay in product release by the vendor, current ETA , end of July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Dev platform on DFS cloud </a:t>
            </a:r>
            <a:r>
              <a:rPr lang="mr-IN" dirty="0"/>
              <a:t>–</a:t>
            </a:r>
            <a:r>
              <a:rPr lang="en-US" dirty="0"/>
              <a:t> YE 2018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Product platform on DFS cloud </a:t>
            </a:r>
            <a:r>
              <a:rPr lang="mr-IN" dirty="0"/>
              <a:t>–</a:t>
            </a:r>
            <a:r>
              <a:rPr lang="en-US" dirty="0"/>
              <a:t> Mid 2019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996" y="1584734"/>
            <a:ext cx="4457690" cy="11251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59781" y="2807896"/>
            <a:ext cx="431890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Event decisioning platform (Scanner)</a:t>
            </a:r>
          </a:p>
          <a:p>
            <a:pPr algn="ctr"/>
            <a:endParaRPr lang="en-US" dirty="0"/>
          </a:p>
          <a:p>
            <a:r>
              <a:rPr lang="en-US" dirty="0"/>
              <a:t>Current state 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Event-based decisioning for Account takeover Fraud deployed on Hadoop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End to end automation from Real-time pattern detection, Rules &amp; Strategy orchestration and case generation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Reduced the time to detect and respond to Offline Fraud from 7 days to minutes</a:t>
            </a:r>
          </a:p>
          <a:p>
            <a:pPr marL="628650" lvl="1" indent="-28575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Future state 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Re-platform the Scanner application on the Cloud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Dev platform on DFS cloud </a:t>
            </a:r>
            <a:r>
              <a:rPr lang="mr-IN" dirty="0"/>
              <a:t>–</a:t>
            </a:r>
            <a:r>
              <a:rPr lang="en-US" dirty="0"/>
              <a:t> YE 2018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Product platform on DFS cloud </a:t>
            </a:r>
            <a:r>
              <a:rPr lang="mr-IN" dirty="0"/>
              <a:t>–</a:t>
            </a:r>
            <a:r>
              <a:rPr lang="en-US" dirty="0"/>
              <a:t> Mid 2019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78139" y="1077686"/>
            <a:ext cx="4310741" cy="29238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Event Decisioning</a:t>
            </a:r>
          </a:p>
        </p:txBody>
      </p:sp>
    </p:spTree>
    <p:extLst>
      <p:ext uri="{BB962C8B-B14F-4D97-AF65-F5344CB8AC3E}">
        <p14:creationId xmlns:p14="http://schemas.microsoft.com/office/powerpoint/2010/main" val="568505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2286000" y="3978275"/>
            <a:ext cx="6400800" cy="1147763"/>
          </a:xfrm>
        </p:spPr>
        <p:txBody>
          <a:bodyPr/>
          <a:lstStyle/>
          <a:p>
            <a:pPr eaLnBrk="1" hangingPunct="1"/>
            <a:r>
              <a:rPr lang="en-US" altLang="en-US" dirty="0"/>
              <a:t>Program features</a:t>
            </a:r>
            <a:br>
              <a:rPr lang="en-US" altLang="en-US" dirty="0"/>
            </a:br>
            <a:r>
              <a:rPr lang="en-US" altLang="en-US" dirty="0"/>
              <a:t> </a:t>
            </a:r>
            <a:r>
              <a:rPr lang="en-US" altLang="en-US" sz="2400" dirty="0"/>
              <a:t>Owner: Chris Butler</a:t>
            </a:r>
          </a:p>
        </p:txBody>
      </p:sp>
      <p:sp>
        <p:nvSpPr>
          <p:cNvPr id="71683" name="Footer Placeholder 2"/>
          <p:cNvSpPr txBox="1">
            <a:spLocks/>
          </p:cNvSpPr>
          <p:nvPr/>
        </p:nvSpPr>
        <p:spPr bwMode="auto">
          <a:xfrm>
            <a:off x="457200" y="6491288"/>
            <a:ext cx="1828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4213">
              <a:lnSpc>
                <a:spcPts val="2400"/>
              </a:lnSpc>
              <a:spcAft>
                <a:spcPts val="1000"/>
              </a:spcAft>
              <a:buClr>
                <a:srgbClr val="74787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5613" indent="-227013" defTabSz="684213">
              <a:lnSpc>
                <a:spcPts val="2100"/>
              </a:lnSpc>
              <a:spcAft>
                <a:spcPts val="900"/>
              </a:spcAft>
              <a:buClr>
                <a:srgbClr val="74787B"/>
              </a:buClr>
              <a:buFont typeface=".AppleSystemUIFont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84213" indent="-227013" defTabSz="684213">
              <a:lnSpc>
                <a:spcPts val="2000"/>
              </a:lnSpc>
              <a:spcAft>
                <a:spcPts val="800"/>
              </a:spcAft>
              <a:buClr>
                <a:srgbClr val="74787B"/>
              </a:buClr>
              <a:buSzPct val="90000"/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198563" indent="-169863" defTabSz="6842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1463" indent="-169863" defTabSz="6842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9986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558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9130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702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altLang="en-US" sz="700">
                <a:solidFill>
                  <a:schemeClr val="bg1"/>
                </a:solidFill>
              </a:rPr>
              <a:t>©2018 Discover Financial Services</a:t>
            </a:r>
          </a:p>
        </p:txBody>
      </p:sp>
    </p:spTree>
    <p:extLst>
      <p:ext uri="{BB962C8B-B14F-4D97-AF65-F5344CB8AC3E}">
        <p14:creationId xmlns:p14="http://schemas.microsoft.com/office/powerpoint/2010/main" val="1474247901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250"/>
          <p:cNvSpPr txBox="1">
            <a:spLocks noChangeArrowheads="1"/>
          </p:cNvSpPr>
          <p:nvPr/>
        </p:nvSpPr>
        <p:spPr bwMode="auto">
          <a:xfrm>
            <a:off x="2286000" y="119063"/>
            <a:ext cx="51732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>
                <a:solidFill>
                  <a:schemeClr val="bg1"/>
                </a:solidFill>
              </a:rPr>
              <a:t>Program Increment (PI#4) – Q4 2018 (Sept-Dec)</a:t>
            </a:r>
          </a:p>
        </p:txBody>
      </p:sp>
      <p:sp>
        <p:nvSpPr>
          <p:cNvPr id="49" name="Title 5"/>
          <p:cNvSpPr>
            <a:spLocks noGrp="1"/>
          </p:cNvSpPr>
          <p:nvPr>
            <p:ph type="title"/>
          </p:nvPr>
        </p:nvSpPr>
        <p:spPr>
          <a:xfrm>
            <a:off x="343911" y="782352"/>
            <a:ext cx="5334000" cy="358625"/>
          </a:xfrm>
        </p:spPr>
        <p:txBody>
          <a:bodyPr/>
          <a:lstStyle/>
          <a:p>
            <a:r>
              <a:rPr lang="en-US" dirty="0">
                <a:solidFill>
                  <a:srgbClr val="FF6000"/>
                </a:solidFill>
              </a:rPr>
              <a:t>Top 30 Features by priority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5336"/>
            <a:ext cx="9144000" cy="422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1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2286000" y="3978275"/>
            <a:ext cx="6400800" cy="1147763"/>
          </a:xfrm>
        </p:spPr>
        <p:txBody>
          <a:bodyPr/>
          <a:lstStyle/>
          <a:p>
            <a:pPr eaLnBrk="1" hangingPunct="1"/>
            <a:r>
              <a:rPr lang="en-US" altLang="en-US" dirty="0"/>
              <a:t>Appendix</a:t>
            </a:r>
            <a:endParaRPr lang="en-US" altLang="en-US" sz="2400" dirty="0"/>
          </a:p>
        </p:txBody>
      </p:sp>
      <p:sp>
        <p:nvSpPr>
          <p:cNvPr id="71683" name="Footer Placeholder 2"/>
          <p:cNvSpPr txBox="1">
            <a:spLocks/>
          </p:cNvSpPr>
          <p:nvPr/>
        </p:nvSpPr>
        <p:spPr bwMode="auto">
          <a:xfrm>
            <a:off x="457200" y="6491288"/>
            <a:ext cx="1828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4213">
              <a:lnSpc>
                <a:spcPts val="2400"/>
              </a:lnSpc>
              <a:spcAft>
                <a:spcPts val="1000"/>
              </a:spcAft>
              <a:buClr>
                <a:srgbClr val="74787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5613" indent="-227013" defTabSz="684213">
              <a:lnSpc>
                <a:spcPts val="2100"/>
              </a:lnSpc>
              <a:spcAft>
                <a:spcPts val="900"/>
              </a:spcAft>
              <a:buClr>
                <a:srgbClr val="74787B"/>
              </a:buClr>
              <a:buFont typeface=".AppleSystemUIFont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84213" indent="-227013" defTabSz="684213">
              <a:lnSpc>
                <a:spcPts val="2000"/>
              </a:lnSpc>
              <a:spcAft>
                <a:spcPts val="800"/>
              </a:spcAft>
              <a:buClr>
                <a:srgbClr val="74787B"/>
              </a:buClr>
              <a:buSzPct val="90000"/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198563" indent="-169863" defTabSz="6842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1463" indent="-169863" defTabSz="6842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9986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558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9130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702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altLang="en-US" sz="700">
                <a:solidFill>
                  <a:schemeClr val="bg1"/>
                </a:solidFill>
              </a:rPr>
              <a:t>©2018 Discover Financial Services</a:t>
            </a:r>
          </a:p>
        </p:txBody>
      </p:sp>
    </p:spTree>
    <p:extLst>
      <p:ext uri="{BB962C8B-B14F-4D97-AF65-F5344CB8AC3E}">
        <p14:creationId xmlns:p14="http://schemas.microsoft.com/office/powerpoint/2010/main" val="1370561002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0536" y="1513273"/>
            <a:ext cx="5334000" cy="731520"/>
          </a:xfrm>
        </p:spPr>
        <p:txBody>
          <a:bodyPr/>
          <a:lstStyle/>
          <a:p>
            <a:r>
              <a:rPr lang="en-US" dirty="0"/>
              <a:t>Ab Initio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44</a:t>
            </a:fld>
            <a:endParaRPr lang="en-US" dirty="0">
              <a:solidFill>
                <a:srgbClr val="474747"/>
              </a:solidFill>
            </a:endParaRP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763080" y="928483"/>
            <a:ext cx="3795712" cy="303213"/>
          </a:xfrm>
        </p:spPr>
        <p:txBody>
          <a:bodyPr/>
          <a:lstStyle/>
          <a:p>
            <a:r>
              <a:rPr lang="en-US" sz="2000"/>
              <a:t>Gen I platforms : DR resiliency</a:t>
            </a:r>
            <a:endParaRPr lang="en-US" sz="2000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258581" y="2011493"/>
            <a:ext cx="4054839" cy="4498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marL="182880" indent="-182880" algn="l" defTabSz="685783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685783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5"/>
              </a:buClr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SzPct val="90000"/>
              <a:buFont typeface="Courier New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Clr>
                <a:srgbClr val="74787B"/>
              </a:buClr>
              <a:buNone/>
            </a:pPr>
            <a:r>
              <a:rPr lang="en-US" sz="1800" dirty="0">
                <a:solidFill>
                  <a:srgbClr val="FFFFFF"/>
                </a:solidFill>
              </a:rPr>
              <a:t>Medium term (Mid 2018 </a:t>
            </a:r>
            <a:r>
              <a:rPr lang="mr-IN" sz="1800" dirty="0">
                <a:solidFill>
                  <a:srgbClr val="FFFFFF"/>
                </a:solidFill>
              </a:rPr>
              <a:t>–</a:t>
            </a:r>
            <a:r>
              <a:rPr lang="en-US" sz="1800" dirty="0">
                <a:solidFill>
                  <a:srgbClr val="FFFFFF"/>
                </a:solidFill>
              </a:rPr>
              <a:t> Mid 2019)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4830581" y="1993505"/>
            <a:ext cx="4054839" cy="46788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marL="182880" indent="-182880" algn="l" defTabSz="685783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685783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5"/>
              </a:buClr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SzPct val="90000"/>
              <a:buFont typeface="Courier New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Clr>
                <a:srgbClr val="74787B"/>
              </a:buClr>
              <a:buNone/>
            </a:pPr>
            <a:r>
              <a:rPr lang="en-US" sz="1800" dirty="0">
                <a:solidFill>
                  <a:srgbClr val="FFFFFF"/>
                </a:solidFill>
              </a:rPr>
              <a:t>Long term (2019 - 2020)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8581" y="2461385"/>
            <a:ext cx="4110421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474747"/>
                </a:solidFill>
                <a:latin typeface="Arial" panose="020B0604020202020204"/>
              </a:rPr>
              <a:t>On-premise re-host from AIX to Linux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74747"/>
              </a:solidFill>
              <a:latin typeface="Arial" panose="020B060402020202020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Benefits :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Move away from older infrastructure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Removes single points of failure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Linux OS allows for cloud portability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1600" dirty="0">
              <a:solidFill>
                <a:srgbClr val="474747"/>
              </a:solidFill>
              <a:latin typeface="Arial" panose="020B060402020202020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Timelines 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Stand up new infrastructure </a:t>
            </a:r>
            <a:r>
              <a:rPr lang="mr-IN" sz="1600" dirty="0">
                <a:solidFill>
                  <a:srgbClr val="474747"/>
                </a:solidFill>
                <a:latin typeface="Arial" panose="020B0604020202020204"/>
              </a:rPr>
              <a:t>–</a:t>
            </a: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 June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Pilot migration </a:t>
            </a:r>
            <a:r>
              <a:rPr lang="mr-IN" sz="1600" dirty="0">
                <a:solidFill>
                  <a:srgbClr val="474747"/>
                </a:solidFill>
                <a:latin typeface="Arial" panose="020B0604020202020204"/>
              </a:rPr>
              <a:t>–</a:t>
            </a: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 July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Fixed bid migration </a:t>
            </a:r>
            <a:r>
              <a:rPr lang="mr-IN" sz="1600" dirty="0">
                <a:solidFill>
                  <a:srgbClr val="474747"/>
                </a:solidFill>
                <a:latin typeface="Arial" panose="020B0604020202020204"/>
              </a:rPr>
              <a:t>–</a:t>
            </a: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 Q3 ’18 to Q2 ’19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     ($675K plus $150K performance bonus)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30581" y="2461385"/>
            <a:ext cx="417850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474747"/>
                </a:solidFill>
                <a:latin typeface="Arial" panose="020B0604020202020204"/>
              </a:rPr>
              <a:t>Cloud-based Ab Initio Linux containers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74747"/>
              </a:solidFill>
              <a:latin typeface="Arial" panose="020B060402020202020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Benefits :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Move ETL closer to Cloud data lake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Faster data availability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1600" dirty="0">
              <a:solidFill>
                <a:srgbClr val="474747"/>
              </a:solidFill>
              <a:latin typeface="Arial" panose="020B0604020202020204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1600" dirty="0">
              <a:solidFill>
                <a:srgbClr val="474747"/>
              </a:solidFill>
              <a:latin typeface="Arial" panose="020B060402020202020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Timelines 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Abi on Cloud pilot </a:t>
            </a:r>
            <a:r>
              <a:rPr lang="mr-IN" sz="1600" dirty="0">
                <a:solidFill>
                  <a:srgbClr val="474747"/>
                </a:solidFill>
                <a:latin typeface="Arial" panose="020B0604020202020204"/>
              </a:rPr>
              <a:t>–</a:t>
            </a: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 Q4 ‘18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Abi Cloud platform setup </a:t>
            </a:r>
            <a:r>
              <a:rPr lang="mr-IN" sz="1600" dirty="0">
                <a:solidFill>
                  <a:srgbClr val="474747"/>
                </a:solidFill>
                <a:latin typeface="Arial" panose="020B0604020202020204"/>
              </a:rPr>
              <a:t>–</a:t>
            </a: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 Q2 </a:t>
            </a:r>
            <a:r>
              <a:rPr lang="mr-IN" sz="1600" dirty="0">
                <a:solidFill>
                  <a:srgbClr val="474747"/>
                </a:solidFill>
                <a:latin typeface="Arial" panose="020B0604020202020204"/>
              </a:rPr>
              <a:t>’</a:t>
            </a: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19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Migration </a:t>
            </a:r>
            <a:r>
              <a:rPr lang="mr-IN" sz="1600" dirty="0">
                <a:solidFill>
                  <a:srgbClr val="474747"/>
                </a:solidFill>
                <a:latin typeface="Arial" panose="020B0604020202020204"/>
              </a:rPr>
              <a:t>–</a:t>
            </a: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 Mid ‘19 to Mid ‘20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50719" y="125375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DR resiliency plans</a:t>
            </a:r>
          </a:p>
        </p:txBody>
      </p:sp>
    </p:spTree>
    <p:extLst>
      <p:ext uri="{BB962C8B-B14F-4D97-AF65-F5344CB8AC3E}">
        <p14:creationId xmlns:p14="http://schemas.microsoft.com/office/powerpoint/2010/main" val="153539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0536" y="1513273"/>
            <a:ext cx="5334000" cy="731520"/>
          </a:xfrm>
        </p:spPr>
        <p:txBody>
          <a:bodyPr/>
          <a:lstStyle/>
          <a:p>
            <a:r>
              <a:rPr lang="en-US" dirty="0"/>
              <a:t>Teradata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45</a:t>
            </a:fld>
            <a:endParaRPr lang="en-US" dirty="0">
              <a:solidFill>
                <a:srgbClr val="474747"/>
              </a:solidFill>
            </a:endParaRP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763081" y="950159"/>
            <a:ext cx="3795712" cy="303213"/>
          </a:xfrm>
        </p:spPr>
        <p:txBody>
          <a:bodyPr/>
          <a:lstStyle/>
          <a:p>
            <a:r>
              <a:rPr lang="en-US" sz="2000"/>
              <a:t>Gen I platforms : DR resiliency</a:t>
            </a:r>
            <a:endParaRPr lang="en-US" sz="2000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258581" y="2011493"/>
            <a:ext cx="4054839" cy="4498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marL="182880" indent="-182880" algn="l" defTabSz="685783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685783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5"/>
              </a:buClr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SzPct val="90000"/>
              <a:buFont typeface="Courier New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Clr>
                <a:srgbClr val="74787B"/>
              </a:buClr>
              <a:buNone/>
            </a:pPr>
            <a:r>
              <a:rPr lang="en-US" sz="1800" dirty="0">
                <a:solidFill>
                  <a:srgbClr val="FFFFFF"/>
                </a:solidFill>
              </a:rPr>
              <a:t>Medium term (Mid 2018 </a:t>
            </a:r>
            <a:r>
              <a:rPr lang="mr-IN" sz="1800" dirty="0">
                <a:solidFill>
                  <a:srgbClr val="FFFFFF"/>
                </a:solidFill>
              </a:rPr>
              <a:t>–</a:t>
            </a:r>
            <a:r>
              <a:rPr lang="en-US" sz="1800" dirty="0">
                <a:solidFill>
                  <a:srgbClr val="FFFFFF"/>
                </a:solidFill>
              </a:rPr>
              <a:t> Mid 2019)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4830581" y="1993505"/>
            <a:ext cx="4054839" cy="46788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marL="182880" indent="-182880" algn="l" defTabSz="685783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685783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5"/>
              </a:buClr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SzPct val="90000"/>
              <a:buFont typeface="Courier New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Clr>
                <a:srgbClr val="74787B"/>
              </a:buClr>
              <a:buNone/>
            </a:pPr>
            <a:r>
              <a:rPr lang="en-US" sz="1800" dirty="0">
                <a:solidFill>
                  <a:srgbClr val="FFFFFF"/>
                </a:solidFill>
              </a:rPr>
              <a:t>Long term (2019 - 2020)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8581" y="2461385"/>
            <a:ext cx="405483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474747"/>
                </a:solidFill>
                <a:latin typeface="Arial" panose="020B0604020202020204"/>
              </a:rPr>
              <a:t>DR remediation of Top 10 applications on existing On-premise TD platform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74747"/>
              </a:solidFill>
              <a:latin typeface="Arial" panose="020B060402020202020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Benefits :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Address critical application gaps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Leverage existing DR capacity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1600" dirty="0">
              <a:solidFill>
                <a:srgbClr val="474747"/>
              </a:solidFill>
              <a:latin typeface="Arial" panose="020B060402020202020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Timelines 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Coincide with Ab Initio re-host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Fixed bid remediation </a:t>
            </a:r>
            <a:r>
              <a:rPr lang="mr-IN" sz="1600" dirty="0">
                <a:solidFill>
                  <a:srgbClr val="474747"/>
                </a:solidFill>
                <a:latin typeface="Arial" panose="020B0604020202020204"/>
              </a:rPr>
              <a:t>–</a:t>
            </a: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 Q3-Q4 ’18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Open Issues 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TD disk capacity depleted in 9 months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TD CPU capacity currently depleted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74747"/>
              </a:solidFill>
              <a:latin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30581" y="2461386"/>
            <a:ext cx="417850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474747"/>
                </a:solidFill>
                <a:latin typeface="Arial" panose="020B0604020202020204"/>
              </a:rPr>
              <a:t>Cloud-based MPP Data platform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74747"/>
              </a:solidFill>
              <a:latin typeface="Arial" panose="020B060402020202020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Benefits :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No further investment in TD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Higher resiliency on the Cloud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1600" dirty="0">
              <a:solidFill>
                <a:srgbClr val="474747"/>
              </a:solidFill>
              <a:latin typeface="Arial" panose="020B060402020202020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Timelines 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Copy of TD data on AWS S3 - End of Q3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POC of Cloud based MPP (Redshift / Snowflake) </a:t>
            </a:r>
            <a:r>
              <a:rPr lang="mr-IN" sz="1600" dirty="0">
                <a:solidFill>
                  <a:srgbClr val="474747"/>
                </a:solidFill>
                <a:latin typeface="Arial" panose="020B0604020202020204"/>
              </a:rPr>
              <a:t>–</a:t>
            </a: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 July ‘18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Procurement phase </a:t>
            </a:r>
            <a:r>
              <a:rPr lang="mr-IN" sz="1600" dirty="0">
                <a:solidFill>
                  <a:srgbClr val="474747"/>
                </a:solidFill>
                <a:latin typeface="Arial" panose="020B0604020202020204"/>
              </a:rPr>
              <a:t>–</a:t>
            </a: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 End of Q3 ‘18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Production platform </a:t>
            </a:r>
            <a:r>
              <a:rPr lang="mr-IN" sz="1600" dirty="0">
                <a:solidFill>
                  <a:srgbClr val="474747"/>
                </a:solidFill>
                <a:latin typeface="Arial" panose="020B0604020202020204"/>
              </a:rPr>
              <a:t>–</a:t>
            </a: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 Q1 </a:t>
            </a:r>
            <a:r>
              <a:rPr lang="mr-IN" sz="1600" dirty="0">
                <a:solidFill>
                  <a:srgbClr val="474747"/>
                </a:solidFill>
                <a:latin typeface="Arial" panose="020B0604020202020204"/>
              </a:rPr>
              <a:t>’</a:t>
            </a: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19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Workload migration </a:t>
            </a:r>
            <a:r>
              <a:rPr lang="mr-IN" sz="1600" dirty="0">
                <a:solidFill>
                  <a:srgbClr val="474747"/>
                </a:solidFill>
                <a:latin typeface="Arial" panose="020B0604020202020204"/>
              </a:rPr>
              <a:t>–</a:t>
            </a: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 2019 - 2020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1600" dirty="0">
              <a:solidFill>
                <a:srgbClr val="474747"/>
              </a:solidFill>
              <a:latin typeface="Arial" panose="020B0604020202020204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1600" dirty="0">
              <a:solidFill>
                <a:srgbClr val="474747"/>
              </a:solidFill>
              <a:latin typeface="Arial" panose="020B060402020202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50719" y="125375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DR resiliency plans</a:t>
            </a:r>
          </a:p>
        </p:txBody>
      </p:sp>
    </p:spTree>
    <p:extLst>
      <p:ext uri="{BB962C8B-B14F-4D97-AF65-F5344CB8AC3E}">
        <p14:creationId xmlns:p14="http://schemas.microsoft.com/office/powerpoint/2010/main" val="209221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3502" y="1220833"/>
            <a:ext cx="5334000" cy="731520"/>
          </a:xfrm>
        </p:spPr>
        <p:txBody>
          <a:bodyPr/>
          <a:lstStyle/>
          <a:p>
            <a:r>
              <a:rPr lang="en-US" dirty="0"/>
              <a:t>SAS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46</a:t>
            </a:fld>
            <a:endParaRPr lang="en-US" dirty="0">
              <a:solidFill>
                <a:srgbClr val="474747"/>
              </a:solidFill>
            </a:endParaRP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763081" y="950159"/>
            <a:ext cx="3795712" cy="303213"/>
          </a:xfrm>
        </p:spPr>
        <p:txBody>
          <a:bodyPr/>
          <a:lstStyle/>
          <a:p>
            <a:r>
              <a:rPr lang="en-US" sz="2000"/>
              <a:t>Gen I platforms : DR resiliency</a:t>
            </a:r>
            <a:endParaRPr lang="en-US" sz="2000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258581" y="2011493"/>
            <a:ext cx="4054839" cy="4498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marL="182880" indent="-182880" algn="l" defTabSz="685783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685783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5"/>
              </a:buClr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SzPct val="90000"/>
              <a:buFont typeface="Courier New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Clr>
                <a:srgbClr val="74787B"/>
              </a:buClr>
              <a:buNone/>
            </a:pPr>
            <a:r>
              <a:rPr lang="en-US" sz="1800" dirty="0">
                <a:solidFill>
                  <a:srgbClr val="FFFFFF"/>
                </a:solidFill>
              </a:rPr>
              <a:t>Medium term (2018)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4830581" y="1993505"/>
            <a:ext cx="4054839" cy="46788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marL="182880" indent="-182880" algn="l" defTabSz="685783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685783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5"/>
              </a:buClr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SzPct val="90000"/>
              <a:buFont typeface="Courier New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Clr>
                <a:srgbClr val="74787B"/>
              </a:buClr>
              <a:buNone/>
            </a:pPr>
            <a:r>
              <a:rPr lang="en-US" sz="1800" dirty="0">
                <a:solidFill>
                  <a:srgbClr val="FFFFFF"/>
                </a:solidFill>
              </a:rPr>
              <a:t>Long term (Q4 ‘18 - 2019)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8581" y="2461386"/>
            <a:ext cx="405483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474747"/>
                </a:solidFill>
                <a:latin typeface="Arial" panose="020B0604020202020204"/>
              </a:rPr>
              <a:t>Add storage capacity to SAS Grid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74747"/>
              </a:solidFill>
              <a:latin typeface="Arial" panose="020B060402020202020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Benefits :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Temporary capacity for ongoing work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1600" dirty="0">
              <a:solidFill>
                <a:srgbClr val="474747"/>
              </a:solidFill>
              <a:latin typeface="Arial" panose="020B060402020202020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Timelines 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July 2018 ($268K)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30581" y="2461386"/>
            <a:ext cx="417850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474747"/>
                </a:solidFill>
                <a:latin typeface="Arial" panose="020B0604020202020204"/>
              </a:rPr>
              <a:t>Container based Model training platform on the Cloud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74747"/>
              </a:solidFill>
              <a:latin typeface="Arial" panose="020B060402020202020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Benefits :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No further investment in TD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Higher resiliency on the Cloud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1600" dirty="0">
              <a:solidFill>
                <a:srgbClr val="474747"/>
              </a:solidFill>
              <a:latin typeface="Arial" panose="020B060402020202020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Timelines 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Prototype of SAS on AWS </a:t>
            </a:r>
            <a:r>
              <a:rPr lang="mr-IN" sz="1600" dirty="0">
                <a:solidFill>
                  <a:srgbClr val="474747"/>
                </a:solidFill>
                <a:latin typeface="Arial" panose="020B0604020202020204"/>
              </a:rPr>
              <a:t>–</a:t>
            </a: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 End of July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Model training platform pilot </a:t>
            </a:r>
            <a:r>
              <a:rPr lang="mr-IN" sz="1600" dirty="0">
                <a:solidFill>
                  <a:srgbClr val="474747"/>
                </a:solidFill>
                <a:latin typeface="Arial" panose="020B0604020202020204"/>
              </a:rPr>
              <a:t>–</a:t>
            </a: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 August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Multi-tool support (H20, Python, SAS) </a:t>
            </a:r>
            <a:r>
              <a:rPr lang="mr-IN" sz="1600" dirty="0">
                <a:solidFill>
                  <a:srgbClr val="474747"/>
                </a:solidFill>
                <a:latin typeface="Arial" panose="020B0604020202020204"/>
              </a:rPr>
              <a:t>–</a:t>
            </a:r>
            <a:r>
              <a:rPr lang="en-US" sz="1600" dirty="0">
                <a:solidFill>
                  <a:srgbClr val="474747"/>
                </a:solidFill>
                <a:latin typeface="Arial" panose="020B0604020202020204"/>
              </a:rPr>
              <a:t> Q3 ‘18 to Q4 ‘18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1600" dirty="0">
              <a:solidFill>
                <a:srgbClr val="474747"/>
              </a:solidFill>
              <a:latin typeface="Arial" panose="020B060402020202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50719" y="125375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DR resiliency plans</a:t>
            </a:r>
          </a:p>
        </p:txBody>
      </p:sp>
    </p:spTree>
    <p:extLst>
      <p:ext uri="{BB962C8B-B14F-4D97-AF65-F5344CB8AC3E}">
        <p14:creationId xmlns:p14="http://schemas.microsoft.com/office/powerpoint/2010/main" val="183718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700">
                <a:latin typeface="Calibri" charset="0"/>
                <a:ea typeface="Calibri" charset="0"/>
                <a:cs typeface="Calibri" charset="0"/>
              </a:rPr>
              <a:t>©2018 Discover Financial Services</a:t>
            </a:r>
          </a:p>
        </p:txBody>
      </p:sp>
      <p:sp>
        <p:nvSpPr>
          <p:cNvPr id="43011" name="TextBox 2"/>
          <p:cNvSpPr txBox="1">
            <a:spLocks noChangeArrowheads="1"/>
          </p:cNvSpPr>
          <p:nvPr/>
        </p:nvSpPr>
        <p:spPr bwMode="auto">
          <a:xfrm>
            <a:off x="2514600" y="119063"/>
            <a:ext cx="46085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chemeClr val="bg1"/>
                </a:solidFill>
              </a:rPr>
              <a:t>Advanced Analytic Platforms : 3-year vision</a:t>
            </a:r>
          </a:p>
        </p:txBody>
      </p:sp>
      <p:sp>
        <p:nvSpPr>
          <p:cNvPr id="43012" name="TextBox 4"/>
          <p:cNvSpPr txBox="1">
            <a:spLocks noChangeArrowheads="1"/>
          </p:cNvSpPr>
          <p:nvPr/>
        </p:nvSpPr>
        <p:spPr bwMode="auto">
          <a:xfrm>
            <a:off x="1223963" y="642938"/>
            <a:ext cx="6000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Calibri" charset="0"/>
                <a:ea typeface="Calibri" charset="0"/>
                <a:cs typeface="Calibri" charset="0"/>
              </a:rPr>
              <a:t>2018</a:t>
            </a:r>
          </a:p>
        </p:txBody>
      </p:sp>
      <p:sp>
        <p:nvSpPr>
          <p:cNvPr id="43013" name="TextBox 25"/>
          <p:cNvSpPr txBox="1">
            <a:spLocks noChangeArrowheads="1"/>
          </p:cNvSpPr>
          <p:nvPr/>
        </p:nvSpPr>
        <p:spPr bwMode="auto">
          <a:xfrm>
            <a:off x="4246563" y="647700"/>
            <a:ext cx="6016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Calibri" charset="0"/>
                <a:ea typeface="Calibri" charset="0"/>
                <a:cs typeface="Calibri" charset="0"/>
              </a:rPr>
              <a:t>2019</a:t>
            </a:r>
          </a:p>
        </p:txBody>
      </p:sp>
      <p:sp>
        <p:nvSpPr>
          <p:cNvPr id="43014" name="TextBox 26"/>
          <p:cNvSpPr txBox="1">
            <a:spLocks noChangeArrowheads="1"/>
          </p:cNvSpPr>
          <p:nvPr/>
        </p:nvSpPr>
        <p:spPr bwMode="auto">
          <a:xfrm>
            <a:off x="7392988" y="652463"/>
            <a:ext cx="6016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Calibri" charset="0"/>
                <a:ea typeface="Calibri" charset="0"/>
                <a:cs typeface="Calibri" charset="0"/>
              </a:rPr>
              <a:t>2020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921000" y="815975"/>
            <a:ext cx="11113" cy="5416550"/>
          </a:xfrm>
          <a:prstGeom prst="line">
            <a:avLst/>
          </a:prstGeom>
          <a:ln w="12700">
            <a:solidFill>
              <a:schemeClr val="tx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042025" y="784225"/>
            <a:ext cx="50800" cy="5457825"/>
          </a:xfrm>
          <a:prstGeom prst="line">
            <a:avLst/>
          </a:prstGeom>
          <a:ln w="12700">
            <a:solidFill>
              <a:schemeClr val="tx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7" name="TextBox 24"/>
          <p:cNvSpPr txBox="1">
            <a:spLocks noChangeArrowheads="1"/>
          </p:cNvSpPr>
          <p:nvPr/>
        </p:nvSpPr>
        <p:spPr bwMode="auto">
          <a:xfrm>
            <a:off x="1004888" y="4991100"/>
            <a:ext cx="984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>
                <a:latin typeface="Calibri" charset="0"/>
                <a:ea typeface="Calibri" charset="0"/>
                <a:cs typeface="Calibri" charset="0"/>
              </a:rPr>
              <a:t>Data Storage</a:t>
            </a:r>
          </a:p>
        </p:txBody>
      </p:sp>
      <p:sp>
        <p:nvSpPr>
          <p:cNvPr id="43018" name="TextBox 34"/>
          <p:cNvSpPr txBox="1">
            <a:spLocks noChangeArrowheads="1"/>
          </p:cNvSpPr>
          <p:nvPr/>
        </p:nvSpPr>
        <p:spPr bwMode="auto">
          <a:xfrm>
            <a:off x="439738" y="3621088"/>
            <a:ext cx="19240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dirty="0">
                <a:latin typeface="Calibri" charset="0"/>
                <a:ea typeface="Calibri" charset="0"/>
                <a:cs typeface="Calibri" charset="0"/>
              </a:rPr>
              <a:t>Data Ingestion &amp; Processing</a:t>
            </a:r>
          </a:p>
        </p:txBody>
      </p:sp>
      <p:sp>
        <p:nvSpPr>
          <p:cNvPr id="43019" name="TextBox 35"/>
          <p:cNvSpPr txBox="1">
            <a:spLocks noChangeArrowheads="1"/>
          </p:cNvSpPr>
          <p:nvPr/>
        </p:nvSpPr>
        <p:spPr bwMode="auto">
          <a:xfrm>
            <a:off x="792163" y="2255838"/>
            <a:ext cx="13382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>
                <a:latin typeface="Calibri" charset="0"/>
                <a:ea typeface="Calibri" charset="0"/>
                <a:cs typeface="Calibri" charset="0"/>
              </a:rPr>
              <a:t>BI &amp; Analytic Tools</a:t>
            </a:r>
          </a:p>
        </p:txBody>
      </p:sp>
      <p:sp>
        <p:nvSpPr>
          <p:cNvPr id="43021" name="TextBox 41"/>
          <p:cNvSpPr txBox="1">
            <a:spLocks noChangeArrowheads="1"/>
          </p:cNvSpPr>
          <p:nvPr/>
        </p:nvSpPr>
        <p:spPr bwMode="auto">
          <a:xfrm>
            <a:off x="4125913" y="5000625"/>
            <a:ext cx="984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dirty="0">
                <a:latin typeface="Calibri" charset="0"/>
                <a:ea typeface="Calibri" charset="0"/>
                <a:cs typeface="Calibri" charset="0"/>
              </a:rPr>
              <a:t>Data Storage</a:t>
            </a:r>
          </a:p>
        </p:txBody>
      </p:sp>
      <p:sp>
        <p:nvSpPr>
          <p:cNvPr id="43025" name="TextBox 50"/>
          <p:cNvSpPr txBox="1">
            <a:spLocks noChangeArrowheads="1"/>
          </p:cNvSpPr>
          <p:nvPr/>
        </p:nvSpPr>
        <p:spPr bwMode="auto">
          <a:xfrm>
            <a:off x="7208838" y="4991100"/>
            <a:ext cx="984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>
                <a:latin typeface="Calibri" charset="0"/>
                <a:ea typeface="Calibri" charset="0"/>
                <a:cs typeface="Calibri" charset="0"/>
              </a:rPr>
              <a:t>Data Storage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395538" y="6475413"/>
            <a:ext cx="622300" cy="27463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glow rad="25400">
              <a:schemeClr val="accent4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20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3033" name="TextBox 54"/>
          <p:cNvSpPr txBox="1">
            <a:spLocks noChangeArrowheads="1"/>
          </p:cNvSpPr>
          <p:nvPr/>
        </p:nvSpPr>
        <p:spPr bwMode="auto">
          <a:xfrm>
            <a:off x="3027363" y="6475413"/>
            <a:ext cx="1673279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On-premise Platforms</a:t>
            </a:r>
          </a:p>
        </p:txBody>
      </p:sp>
      <p:sp>
        <p:nvSpPr>
          <p:cNvPr id="43037" name="TextBox 70"/>
          <p:cNvSpPr txBox="1">
            <a:spLocks noChangeArrowheads="1"/>
          </p:cNvSpPr>
          <p:nvPr/>
        </p:nvSpPr>
        <p:spPr bwMode="auto">
          <a:xfrm>
            <a:off x="5683250" y="6475413"/>
            <a:ext cx="171130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AWS Hosted Platforms</a:t>
            </a:r>
          </a:p>
        </p:txBody>
      </p:sp>
      <p:sp>
        <p:nvSpPr>
          <p:cNvPr id="43045" name="TextBox 81"/>
          <p:cNvSpPr txBox="1">
            <a:spLocks noChangeArrowheads="1"/>
          </p:cNvSpPr>
          <p:nvPr/>
        </p:nvSpPr>
        <p:spPr bwMode="auto">
          <a:xfrm>
            <a:off x="3794125" y="2192338"/>
            <a:ext cx="1338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dirty="0">
                <a:latin typeface="Calibri" charset="0"/>
                <a:ea typeface="Calibri" charset="0"/>
                <a:cs typeface="Calibri" charset="0"/>
              </a:rPr>
              <a:t>BI &amp; Analytic Tools</a:t>
            </a:r>
          </a:p>
        </p:txBody>
      </p:sp>
      <p:sp>
        <p:nvSpPr>
          <p:cNvPr id="43061" name="TextBox 90"/>
          <p:cNvSpPr txBox="1">
            <a:spLocks noChangeArrowheads="1"/>
          </p:cNvSpPr>
          <p:nvPr/>
        </p:nvSpPr>
        <p:spPr bwMode="auto">
          <a:xfrm>
            <a:off x="589045" y="960164"/>
            <a:ext cx="17165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dirty="0">
                <a:latin typeface="Calibri" charset="0"/>
                <a:ea typeface="Calibri" charset="0"/>
                <a:cs typeface="Calibri" charset="0"/>
              </a:rPr>
              <a:t>Decisioning-Deployment</a:t>
            </a:r>
          </a:p>
        </p:txBody>
      </p:sp>
      <p:sp>
        <p:nvSpPr>
          <p:cNvPr id="43062" name="TextBox 94"/>
          <p:cNvSpPr txBox="1">
            <a:spLocks noChangeArrowheads="1"/>
          </p:cNvSpPr>
          <p:nvPr/>
        </p:nvSpPr>
        <p:spPr bwMode="auto">
          <a:xfrm>
            <a:off x="6962645" y="2208822"/>
            <a:ext cx="1338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dirty="0">
                <a:latin typeface="Calibri" charset="0"/>
                <a:ea typeface="Calibri" charset="0"/>
                <a:cs typeface="Calibri" charset="0"/>
              </a:rPr>
              <a:t>BI &amp; Analytic Tools</a:t>
            </a:r>
          </a:p>
        </p:txBody>
      </p:sp>
      <p:sp>
        <p:nvSpPr>
          <p:cNvPr id="43084" name="TextBox 109"/>
          <p:cNvSpPr txBox="1">
            <a:spLocks noChangeArrowheads="1"/>
          </p:cNvSpPr>
          <p:nvPr/>
        </p:nvSpPr>
        <p:spPr bwMode="auto">
          <a:xfrm>
            <a:off x="3476625" y="3606800"/>
            <a:ext cx="19240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dirty="0">
                <a:latin typeface="Calibri" charset="0"/>
                <a:ea typeface="Calibri" charset="0"/>
                <a:cs typeface="Calibri" charset="0"/>
              </a:rPr>
              <a:t>Data Ingestion &amp; Processing</a:t>
            </a:r>
          </a:p>
        </p:txBody>
      </p:sp>
      <p:sp>
        <p:nvSpPr>
          <p:cNvPr id="43085" name="TextBox 110"/>
          <p:cNvSpPr txBox="1">
            <a:spLocks noChangeArrowheads="1"/>
          </p:cNvSpPr>
          <p:nvPr/>
        </p:nvSpPr>
        <p:spPr bwMode="auto">
          <a:xfrm>
            <a:off x="6673223" y="3620995"/>
            <a:ext cx="19240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dirty="0">
                <a:latin typeface="Calibri" charset="0"/>
                <a:ea typeface="Calibri" charset="0"/>
                <a:cs typeface="Calibri" charset="0"/>
              </a:rPr>
              <a:t>Data Ingestion &amp; Processing</a:t>
            </a:r>
          </a:p>
        </p:txBody>
      </p:sp>
      <p:sp>
        <p:nvSpPr>
          <p:cNvPr id="43095" name="TextBox 119"/>
          <p:cNvSpPr txBox="1">
            <a:spLocks noChangeArrowheads="1"/>
          </p:cNvSpPr>
          <p:nvPr/>
        </p:nvSpPr>
        <p:spPr bwMode="auto">
          <a:xfrm>
            <a:off x="3759758" y="966786"/>
            <a:ext cx="17165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dirty="0">
                <a:latin typeface="Calibri" charset="0"/>
                <a:ea typeface="Calibri" charset="0"/>
                <a:cs typeface="Calibri" charset="0"/>
              </a:rPr>
              <a:t>Decisioning-Deployment</a:t>
            </a:r>
          </a:p>
        </p:txBody>
      </p:sp>
      <p:sp>
        <p:nvSpPr>
          <p:cNvPr id="43106" name="TextBox 126"/>
          <p:cNvSpPr txBox="1">
            <a:spLocks noChangeArrowheads="1"/>
          </p:cNvSpPr>
          <p:nvPr/>
        </p:nvSpPr>
        <p:spPr bwMode="auto">
          <a:xfrm>
            <a:off x="6860382" y="969566"/>
            <a:ext cx="17165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dirty="0">
                <a:latin typeface="Calibri" charset="0"/>
                <a:ea typeface="Calibri" charset="0"/>
                <a:cs typeface="Calibri" charset="0"/>
              </a:rPr>
              <a:t>Decisioning-Deployment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60350" y="5000625"/>
            <a:ext cx="242093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60350" y="3606800"/>
            <a:ext cx="242093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2725" y="2192338"/>
            <a:ext cx="242093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290888" y="5000625"/>
            <a:ext cx="24225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3290888" y="3606800"/>
            <a:ext cx="24225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3243263" y="2192338"/>
            <a:ext cx="24225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72225" y="5000625"/>
            <a:ext cx="242093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372225" y="3606800"/>
            <a:ext cx="242093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324600" y="2192338"/>
            <a:ext cx="242093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60350" y="981075"/>
            <a:ext cx="242093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290888" y="981075"/>
            <a:ext cx="24225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6372225" y="981075"/>
            <a:ext cx="242093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>
            <a:off x="180184" y="2605882"/>
            <a:ext cx="739607" cy="735012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glow rad="25400">
              <a:schemeClr val="accent4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Tableau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207553" y="1282929"/>
            <a:ext cx="2518965" cy="708025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glow rad="25400">
              <a:schemeClr val="accent4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Batch decision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(Blaze)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1025762" y="2615055"/>
            <a:ext cx="765316" cy="735012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glow rad="25400">
              <a:schemeClr val="accent4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SAS Grid</a:t>
            </a:r>
          </a:p>
        </p:txBody>
      </p:sp>
      <p:sp>
        <p:nvSpPr>
          <p:cNvPr id="105" name="Rounded Rectangle 104"/>
          <p:cNvSpPr/>
          <p:nvPr/>
        </p:nvSpPr>
        <p:spPr>
          <a:xfrm>
            <a:off x="1908174" y="2611811"/>
            <a:ext cx="831055" cy="735012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glow rad="25400">
              <a:schemeClr val="accent4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Hadoop Analytic tools</a:t>
            </a:r>
          </a:p>
        </p:txBody>
      </p:sp>
      <p:sp>
        <p:nvSpPr>
          <p:cNvPr id="117" name="Rounded Rectangle 116"/>
          <p:cNvSpPr/>
          <p:nvPr/>
        </p:nvSpPr>
        <p:spPr>
          <a:xfrm>
            <a:off x="217885" y="3987764"/>
            <a:ext cx="2518965" cy="744776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glow rad="25400">
              <a:schemeClr val="accent4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Batch ETL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Ab Initio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(AIX)</a:t>
            </a:r>
          </a:p>
        </p:txBody>
      </p:sp>
      <p:sp>
        <p:nvSpPr>
          <p:cNvPr id="118" name="Rounded Rectangle 117"/>
          <p:cNvSpPr/>
          <p:nvPr/>
        </p:nvSpPr>
        <p:spPr>
          <a:xfrm>
            <a:off x="180183" y="5315671"/>
            <a:ext cx="791367" cy="860572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glow rad="25400">
              <a:schemeClr val="accent4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EDW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Teradata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(300TB)</a:t>
            </a:r>
          </a:p>
        </p:txBody>
      </p:sp>
      <p:sp>
        <p:nvSpPr>
          <p:cNvPr id="119" name="Rounded Rectangle 118"/>
          <p:cNvSpPr/>
          <p:nvPr/>
        </p:nvSpPr>
        <p:spPr>
          <a:xfrm>
            <a:off x="1045180" y="5316537"/>
            <a:ext cx="1626015" cy="859706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glow rad="25400">
              <a:schemeClr val="accent4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Data Lake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Hadoop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(700TB)</a:t>
            </a:r>
          </a:p>
        </p:txBody>
      </p:sp>
      <p:sp>
        <p:nvSpPr>
          <p:cNvPr id="130" name="Rounded Rectangle 129"/>
          <p:cNvSpPr/>
          <p:nvPr/>
        </p:nvSpPr>
        <p:spPr>
          <a:xfrm>
            <a:off x="3105150" y="2601492"/>
            <a:ext cx="739607" cy="377825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glow rad="25400">
              <a:schemeClr val="accent4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Tableau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3967159" y="2618072"/>
            <a:ext cx="764398" cy="377825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glow rad="25400">
              <a:schemeClr val="accent4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SAS Grid</a:t>
            </a:r>
          </a:p>
        </p:txBody>
      </p:sp>
      <p:sp>
        <p:nvSpPr>
          <p:cNvPr id="132" name="Rounded Rectangle 131"/>
          <p:cNvSpPr/>
          <p:nvPr/>
        </p:nvSpPr>
        <p:spPr>
          <a:xfrm>
            <a:off x="4855598" y="2605882"/>
            <a:ext cx="1130468" cy="377825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glow rad="25400">
              <a:schemeClr val="accent4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Hadoop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Analytic Tools</a:t>
            </a:r>
          </a:p>
        </p:txBody>
      </p:sp>
      <p:sp>
        <p:nvSpPr>
          <p:cNvPr id="133" name="Rounded Rectangle 132"/>
          <p:cNvSpPr/>
          <p:nvPr/>
        </p:nvSpPr>
        <p:spPr>
          <a:xfrm>
            <a:off x="3102353" y="3071021"/>
            <a:ext cx="742404" cy="337342"/>
          </a:xfrm>
          <a:prstGeom prst="round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  <a:ln w="12700">
            <a:solidFill>
              <a:schemeClr val="bg1"/>
            </a:solidFill>
          </a:ln>
          <a:effectLst>
            <a:glow rad="25400">
              <a:schemeClr val="accent4"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Tableau</a:t>
            </a:r>
          </a:p>
        </p:txBody>
      </p:sp>
      <p:sp>
        <p:nvSpPr>
          <p:cNvPr id="134" name="Rounded Rectangle 133"/>
          <p:cNvSpPr/>
          <p:nvPr/>
        </p:nvSpPr>
        <p:spPr>
          <a:xfrm>
            <a:off x="3965331" y="3071021"/>
            <a:ext cx="762244" cy="337342"/>
          </a:xfrm>
          <a:prstGeom prst="round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  <a:ln w="12700">
            <a:solidFill>
              <a:schemeClr val="bg1"/>
            </a:solidFill>
          </a:ln>
          <a:effectLst>
            <a:glow rad="25400">
              <a:schemeClr val="accent4"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SAS Container</a:t>
            </a:r>
          </a:p>
        </p:txBody>
      </p:sp>
      <p:sp>
        <p:nvSpPr>
          <p:cNvPr id="135" name="Rounded Rectangle 134"/>
          <p:cNvSpPr/>
          <p:nvPr/>
        </p:nvSpPr>
        <p:spPr>
          <a:xfrm>
            <a:off x="4848149" y="3070355"/>
            <a:ext cx="1137917" cy="337342"/>
          </a:xfrm>
          <a:prstGeom prst="round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  <a:ln w="12700">
            <a:solidFill>
              <a:schemeClr val="bg1"/>
            </a:solidFill>
          </a:ln>
          <a:effectLst>
            <a:glow rad="25400">
              <a:schemeClr val="accent4"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Model Training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(H20, Python, R)</a:t>
            </a:r>
          </a:p>
        </p:txBody>
      </p:sp>
      <p:sp>
        <p:nvSpPr>
          <p:cNvPr id="136" name="Rounded Rectangle 135"/>
          <p:cNvSpPr/>
          <p:nvPr/>
        </p:nvSpPr>
        <p:spPr>
          <a:xfrm>
            <a:off x="3097005" y="3987763"/>
            <a:ext cx="833645" cy="744775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glow rad="25400">
              <a:schemeClr val="accent4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Batch ETL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Ab Initio (Linux)</a:t>
            </a:r>
          </a:p>
        </p:txBody>
      </p:sp>
      <p:sp>
        <p:nvSpPr>
          <p:cNvPr id="138" name="Rounded Rectangle 137"/>
          <p:cNvSpPr/>
          <p:nvPr/>
        </p:nvSpPr>
        <p:spPr>
          <a:xfrm>
            <a:off x="4058660" y="3987763"/>
            <a:ext cx="923796" cy="756379"/>
          </a:xfrm>
          <a:prstGeom prst="round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  <a:ln w="12700">
            <a:solidFill>
              <a:schemeClr val="bg1"/>
            </a:solidFill>
          </a:ln>
          <a:effectLst>
            <a:glow rad="25400">
              <a:schemeClr val="accent4"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Cloud ETL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(Ab Initio Containers)</a:t>
            </a:r>
          </a:p>
        </p:txBody>
      </p:sp>
      <p:sp>
        <p:nvSpPr>
          <p:cNvPr id="139" name="Rounded Rectangle 138"/>
          <p:cNvSpPr/>
          <p:nvPr/>
        </p:nvSpPr>
        <p:spPr>
          <a:xfrm>
            <a:off x="5060139" y="4418284"/>
            <a:ext cx="923796" cy="348978"/>
          </a:xfrm>
          <a:prstGeom prst="roundRect">
            <a:avLst/>
          </a:prstGeom>
          <a:ln w="12700">
            <a:solidFill>
              <a:schemeClr val="bg1"/>
            </a:solidFill>
          </a:ln>
          <a:effectLst>
            <a:glow rad="25400">
              <a:schemeClr val="accent4"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Real-time</a:t>
            </a:r>
          </a:p>
          <a:p>
            <a:pPr algn="ctr">
              <a:defRPr/>
            </a:pPr>
            <a:r>
              <a:rPr lang="en-US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ETL</a:t>
            </a:r>
          </a:p>
        </p:txBody>
      </p:sp>
      <p:sp>
        <p:nvSpPr>
          <p:cNvPr id="140" name="Rounded Rectangle 139"/>
          <p:cNvSpPr/>
          <p:nvPr/>
        </p:nvSpPr>
        <p:spPr>
          <a:xfrm>
            <a:off x="5044828" y="3987763"/>
            <a:ext cx="923796" cy="377899"/>
          </a:xfrm>
          <a:prstGeom prst="round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  <a:ln w="12700">
            <a:solidFill>
              <a:schemeClr val="bg1"/>
            </a:solidFill>
          </a:ln>
          <a:effectLst>
            <a:glow rad="25400">
              <a:schemeClr val="accent4"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Data Prep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(EMR-Spark)</a:t>
            </a:r>
          </a:p>
        </p:txBody>
      </p:sp>
      <p:sp>
        <p:nvSpPr>
          <p:cNvPr id="141" name="Rounded Rectangle 140"/>
          <p:cNvSpPr/>
          <p:nvPr/>
        </p:nvSpPr>
        <p:spPr>
          <a:xfrm>
            <a:off x="3025839" y="5316536"/>
            <a:ext cx="822588" cy="859707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glow rad="25400">
              <a:schemeClr val="accent4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EDW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Teradata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(300TB)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3956046" y="5335301"/>
            <a:ext cx="791367" cy="840942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glow rad="25400">
              <a:schemeClr val="accent4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Hadoop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(300TB)</a:t>
            </a:r>
          </a:p>
        </p:txBody>
      </p:sp>
      <p:sp>
        <p:nvSpPr>
          <p:cNvPr id="143" name="Rounded Rectangle 142"/>
          <p:cNvSpPr/>
          <p:nvPr/>
        </p:nvSpPr>
        <p:spPr>
          <a:xfrm>
            <a:off x="4858538" y="5335301"/>
            <a:ext cx="1071569" cy="419428"/>
          </a:xfrm>
          <a:prstGeom prst="round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  <a:ln w="12700">
            <a:solidFill>
              <a:schemeClr val="bg1"/>
            </a:solidFill>
          </a:ln>
          <a:effectLst>
            <a:glow rad="25400">
              <a:schemeClr val="accent4"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Cloud MPP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Snowflake (300TB)</a:t>
            </a:r>
          </a:p>
        </p:txBody>
      </p:sp>
      <p:sp>
        <p:nvSpPr>
          <p:cNvPr id="144" name="Rounded Rectangle 143"/>
          <p:cNvSpPr/>
          <p:nvPr/>
        </p:nvSpPr>
        <p:spPr>
          <a:xfrm>
            <a:off x="4854971" y="5798344"/>
            <a:ext cx="1079435" cy="377899"/>
          </a:xfrm>
          <a:prstGeom prst="round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  <a:ln w="12700">
            <a:solidFill>
              <a:schemeClr val="bg1"/>
            </a:solidFill>
          </a:ln>
          <a:effectLst>
            <a:glow rad="25400">
              <a:schemeClr val="accent4"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Data Lake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S3 (1 PB)</a:t>
            </a:r>
          </a:p>
        </p:txBody>
      </p:sp>
      <p:sp>
        <p:nvSpPr>
          <p:cNvPr id="145" name="Rounded Rectangle 144"/>
          <p:cNvSpPr/>
          <p:nvPr/>
        </p:nvSpPr>
        <p:spPr>
          <a:xfrm>
            <a:off x="3045683" y="1261270"/>
            <a:ext cx="923796" cy="735012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glow rad="25400">
              <a:schemeClr val="accent4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Batch decision (Blaze)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4056566" y="1267620"/>
            <a:ext cx="923796" cy="735012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glow rad="25400">
              <a:schemeClr val="accent4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Batch decision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(FICO DMP)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5047249" y="1283496"/>
            <a:ext cx="882858" cy="337342"/>
          </a:xfrm>
          <a:prstGeom prst="round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  <a:ln w="12700">
            <a:solidFill>
              <a:schemeClr val="bg1"/>
            </a:solidFill>
          </a:ln>
          <a:effectLst>
            <a:glow rad="25400">
              <a:schemeClr val="accent4"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Event decision</a:t>
            </a:r>
          </a:p>
        </p:txBody>
      </p:sp>
      <p:sp>
        <p:nvSpPr>
          <p:cNvPr id="148" name="Rounded Rectangle 147"/>
          <p:cNvSpPr/>
          <p:nvPr/>
        </p:nvSpPr>
        <p:spPr>
          <a:xfrm>
            <a:off x="5034192" y="1670962"/>
            <a:ext cx="905166" cy="337342"/>
          </a:xfrm>
          <a:prstGeom prst="round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  <a:ln w="12700">
            <a:solidFill>
              <a:schemeClr val="bg1"/>
            </a:solidFill>
          </a:ln>
          <a:effectLst>
            <a:glow rad="25400">
              <a:schemeClr val="accent4"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Auto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Deploy</a:t>
            </a:r>
          </a:p>
        </p:txBody>
      </p:sp>
      <p:sp>
        <p:nvSpPr>
          <p:cNvPr id="149" name="Rounded Rectangle 148"/>
          <p:cNvSpPr/>
          <p:nvPr/>
        </p:nvSpPr>
        <p:spPr>
          <a:xfrm>
            <a:off x="6175922" y="1277917"/>
            <a:ext cx="923796" cy="735012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glow rad="25400">
              <a:schemeClr val="accent4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Batch decision (Blaze)</a:t>
            </a:r>
          </a:p>
        </p:txBody>
      </p:sp>
      <p:sp>
        <p:nvSpPr>
          <p:cNvPr id="150" name="Rounded Rectangle 149"/>
          <p:cNvSpPr/>
          <p:nvPr/>
        </p:nvSpPr>
        <p:spPr>
          <a:xfrm>
            <a:off x="7159373" y="1284267"/>
            <a:ext cx="923796" cy="735012"/>
          </a:xfrm>
          <a:prstGeom prst="round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  <a:ln w="12700">
            <a:solidFill>
              <a:schemeClr val="bg1"/>
            </a:solidFill>
          </a:ln>
          <a:effectLst>
            <a:glow rad="25400">
              <a:schemeClr val="accent4"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Batch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(FICO DMP)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8177488" y="1300143"/>
            <a:ext cx="882858" cy="337342"/>
          </a:xfrm>
          <a:prstGeom prst="round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  <a:ln w="12700">
            <a:solidFill>
              <a:schemeClr val="bg1"/>
            </a:solidFill>
          </a:ln>
          <a:effectLst>
            <a:glow rad="25400">
              <a:schemeClr val="accent4"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Event decision 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8165371" y="1693864"/>
            <a:ext cx="905166" cy="337342"/>
          </a:xfrm>
          <a:prstGeom prst="round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  <a:ln w="12700">
            <a:solidFill>
              <a:schemeClr val="bg1"/>
            </a:solidFill>
          </a:ln>
          <a:effectLst>
            <a:glow rad="25400">
              <a:schemeClr val="accent4"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Auto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Deploy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6187552" y="3987764"/>
            <a:ext cx="833645" cy="750692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glow rad="25400">
              <a:schemeClr val="accent4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Batch ETL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Ab Initio (Linux)</a:t>
            </a:r>
          </a:p>
        </p:txBody>
      </p:sp>
      <p:sp>
        <p:nvSpPr>
          <p:cNvPr id="154" name="Rounded Rectangle 153"/>
          <p:cNvSpPr/>
          <p:nvPr/>
        </p:nvSpPr>
        <p:spPr>
          <a:xfrm>
            <a:off x="7149207" y="3987763"/>
            <a:ext cx="923796" cy="762296"/>
          </a:xfrm>
          <a:prstGeom prst="round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  <a:ln w="12700">
            <a:solidFill>
              <a:schemeClr val="bg1"/>
            </a:solidFill>
          </a:ln>
          <a:effectLst>
            <a:glow rad="25400">
              <a:schemeClr val="accent4"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Cloud ETL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(Ab Initio Containers)</a:t>
            </a:r>
          </a:p>
        </p:txBody>
      </p:sp>
      <p:sp>
        <p:nvSpPr>
          <p:cNvPr id="155" name="Rounded Rectangle 154"/>
          <p:cNvSpPr/>
          <p:nvPr/>
        </p:nvSpPr>
        <p:spPr>
          <a:xfrm>
            <a:off x="8150686" y="4424201"/>
            <a:ext cx="923796" cy="348978"/>
          </a:xfrm>
          <a:prstGeom prst="roundRect">
            <a:avLst/>
          </a:prstGeom>
          <a:ln w="12700">
            <a:solidFill>
              <a:schemeClr val="bg1"/>
            </a:solidFill>
          </a:ln>
          <a:effectLst>
            <a:glow rad="25400">
              <a:schemeClr val="accent4"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Real-time</a:t>
            </a:r>
          </a:p>
          <a:p>
            <a:pPr algn="ctr">
              <a:defRPr/>
            </a:pPr>
            <a:r>
              <a:rPr lang="en-US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ETL</a:t>
            </a:r>
          </a:p>
        </p:txBody>
      </p:sp>
      <p:sp>
        <p:nvSpPr>
          <p:cNvPr id="156" name="Rounded Rectangle 155"/>
          <p:cNvSpPr/>
          <p:nvPr/>
        </p:nvSpPr>
        <p:spPr>
          <a:xfrm>
            <a:off x="8135375" y="3993680"/>
            <a:ext cx="923796" cy="377899"/>
          </a:xfrm>
          <a:prstGeom prst="round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  <a:ln w="12700">
            <a:solidFill>
              <a:schemeClr val="bg1"/>
            </a:solidFill>
          </a:ln>
          <a:effectLst>
            <a:glow rad="25400">
              <a:schemeClr val="accent4"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Data Prep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(EMR-Spark)</a:t>
            </a:r>
          </a:p>
        </p:txBody>
      </p:sp>
      <p:sp>
        <p:nvSpPr>
          <p:cNvPr id="157" name="Rounded Rectangle 156"/>
          <p:cNvSpPr/>
          <p:nvPr/>
        </p:nvSpPr>
        <p:spPr>
          <a:xfrm>
            <a:off x="6180571" y="2599929"/>
            <a:ext cx="742404" cy="337342"/>
          </a:xfrm>
          <a:prstGeom prst="roundRect">
            <a:avLst/>
          </a:prstGeom>
          <a:ln w="12700">
            <a:solidFill>
              <a:schemeClr val="bg1"/>
            </a:solidFill>
          </a:ln>
          <a:effectLst>
            <a:glow rad="25400">
              <a:schemeClr val="accent4"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Tableau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7081128" y="2597498"/>
            <a:ext cx="764398" cy="377825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glow rad="25400">
              <a:schemeClr val="accent4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SAS Grid</a:t>
            </a:r>
          </a:p>
        </p:txBody>
      </p:sp>
      <p:sp>
        <p:nvSpPr>
          <p:cNvPr id="159" name="Rounded Rectangle 158"/>
          <p:cNvSpPr/>
          <p:nvPr/>
        </p:nvSpPr>
        <p:spPr>
          <a:xfrm>
            <a:off x="7066254" y="3081699"/>
            <a:ext cx="762244" cy="337342"/>
          </a:xfrm>
          <a:prstGeom prst="round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  <a:ln w="12700">
            <a:solidFill>
              <a:schemeClr val="bg1"/>
            </a:solidFill>
          </a:ln>
          <a:effectLst>
            <a:glow rad="25400">
              <a:schemeClr val="accent4"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SAS Container</a:t>
            </a:r>
          </a:p>
        </p:txBody>
      </p:sp>
      <p:sp>
        <p:nvSpPr>
          <p:cNvPr id="162" name="Rounded Rectangle 161"/>
          <p:cNvSpPr/>
          <p:nvPr/>
        </p:nvSpPr>
        <p:spPr>
          <a:xfrm>
            <a:off x="6187552" y="3071021"/>
            <a:ext cx="742404" cy="337342"/>
          </a:xfrm>
          <a:prstGeom prst="round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  <a:ln w="12700">
            <a:solidFill>
              <a:schemeClr val="bg1"/>
            </a:solidFill>
          </a:ln>
          <a:effectLst>
            <a:glow rad="25400">
              <a:schemeClr val="accent4"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Quick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Sight</a:t>
            </a:r>
          </a:p>
        </p:txBody>
      </p:sp>
      <p:sp>
        <p:nvSpPr>
          <p:cNvPr id="163" name="Rounded Rectangle 162"/>
          <p:cNvSpPr/>
          <p:nvPr/>
        </p:nvSpPr>
        <p:spPr>
          <a:xfrm>
            <a:off x="7971777" y="2588444"/>
            <a:ext cx="1087394" cy="830597"/>
          </a:xfrm>
          <a:prstGeom prst="round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  <a:ln w="12700">
            <a:solidFill>
              <a:schemeClr val="bg1"/>
            </a:solidFill>
          </a:ln>
          <a:effectLst>
            <a:glow rad="25400">
              <a:schemeClr val="accent4"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Model training platform</a:t>
            </a:r>
          </a:p>
        </p:txBody>
      </p:sp>
      <p:sp>
        <p:nvSpPr>
          <p:cNvPr id="164" name="Rounded Rectangle 163"/>
          <p:cNvSpPr/>
          <p:nvPr/>
        </p:nvSpPr>
        <p:spPr>
          <a:xfrm>
            <a:off x="6189312" y="5316536"/>
            <a:ext cx="822588" cy="859707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glow rad="25400">
              <a:schemeClr val="accent4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Teradata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(200TB)</a:t>
            </a:r>
          </a:p>
        </p:txBody>
      </p:sp>
      <p:sp>
        <p:nvSpPr>
          <p:cNvPr id="165" name="Rounded Rectangle 164"/>
          <p:cNvSpPr/>
          <p:nvPr/>
        </p:nvSpPr>
        <p:spPr>
          <a:xfrm>
            <a:off x="7134990" y="5319776"/>
            <a:ext cx="1814956" cy="377899"/>
          </a:xfrm>
          <a:prstGeom prst="round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  <a:ln w="12700">
            <a:solidFill>
              <a:schemeClr val="bg1"/>
            </a:solidFill>
          </a:ln>
          <a:effectLst>
            <a:glow rad="25400">
              <a:schemeClr val="accent4"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Cloud MPP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Snowflake (500TB)</a:t>
            </a:r>
          </a:p>
        </p:txBody>
      </p:sp>
      <p:sp>
        <p:nvSpPr>
          <p:cNvPr id="166" name="Rounded Rectangle 165"/>
          <p:cNvSpPr/>
          <p:nvPr/>
        </p:nvSpPr>
        <p:spPr>
          <a:xfrm>
            <a:off x="7131886" y="5813922"/>
            <a:ext cx="1821163" cy="377899"/>
          </a:xfrm>
          <a:prstGeom prst="round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  <a:ln w="12700">
            <a:solidFill>
              <a:schemeClr val="bg1"/>
            </a:solidFill>
          </a:ln>
          <a:effectLst>
            <a:glow rad="25400">
              <a:schemeClr val="accent4"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Data Lake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S3 (1.5 PB)</a:t>
            </a:r>
          </a:p>
        </p:txBody>
      </p:sp>
      <p:sp>
        <p:nvSpPr>
          <p:cNvPr id="84" name="Rectangle 83"/>
          <p:cNvSpPr/>
          <p:nvPr/>
        </p:nvSpPr>
        <p:spPr>
          <a:xfrm>
            <a:off x="5044828" y="6465908"/>
            <a:ext cx="622300" cy="274637"/>
          </a:xfrm>
          <a:prstGeom prst="rect">
            <a:avLst/>
          </a:prstGeom>
          <a:gradFill>
            <a:gsLst>
              <a:gs pos="0">
                <a:srgbClr val="9AC2EB"/>
              </a:gs>
              <a:gs pos="50000">
                <a:srgbClr val="8AB5E5"/>
              </a:gs>
              <a:gs pos="98000">
                <a:srgbClr val="84B3E5"/>
              </a:gs>
            </a:gsLst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en-US" sz="100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315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2" grpId="0" animBg="1"/>
      <p:bldP spid="163" grpId="0" animBg="1"/>
      <p:bldP spid="164" grpId="0" animBg="1"/>
      <p:bldP spid="165" grpId="0" animBg="1"/>
      <p:bldP spid="16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/>
        </p:nvSpPr>
        <p:spPr bwMode="auto">
          <a:xfrm>
            <a:off x="49212" y="1869757"/>
            <a:ext cx="7759700" cy="1349375"/>
          </a:xfrm>
          <a:custGeom>
            <a:avLst/>
            <a:gdLst>
              <a:gd name="T0" fmla="*/ 5080 w 6519"/>
              <a:gd name="T1" fmla="*/ 1134 h 1134"/>
              <a:gd name="T2" fmla="*/ 5080 w 6519"/>
              <a:gd name="T3" fmla="*/ 953 h 1134"/>
              <a:gd name="T4" fmla="*/ 5952 w 6519"/>
              <a:gd name="T5" fmla="*/ 953 h 1134"/>
              <a:gd name="T6" fmla="*/ 6338 w 6519"/>
              <a:gd name="T7" fmla="*/ 567 h 1134"/>
              <a:gd name="T8" fmla="*/ 5952 w 6519"/>
              <a:gd name="T9" fmla="*/ 181 h 1134"/>
              <a:gd name="T10" fmla="*/ 0 w 6519"/>
              <a:gd name="T11" fmla="*/ 181 h 1134"/>
              <a:gd name="T12" fmla="*/ 0 w 6519"/>
              <a:gd name="T13" fmla="*/ 0 h 1134"/>
              <a:gd name="T14" fmla="*/ 5952 w 6519"/>
              <a:gd name="T15" fmla="*/ 0 h 1134"/>
              <a:gd name="T16" fmla="*/ 6519 w 6519"/>
              <a:gd name="T17" fmla="*/ 567 h 1134"/>
              <a:gd name="T18" fmla="*/ 5952 w 6519"/>
              <a:gd name="T19" fmla="*/ 1134 h 1134"/>
              <a:gd name="T20" fmla="*/ 5080 w 6519"/>
              <a:gd name="T21" fmla="*/ 1134 h 1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519" h="1134">
                <a:moveTo>
                  <a:pt x="5080" y="1134"/>
                </a:moveTo>
                <a:cubicBezTo>
                  <a:pt x="5080" y="953"/>
                  <a:pt x="5080" y="953"/>
                  <a:pt x="5080" y="953"/>
                </a:cubicBezTo>
                <a:cubicBezTo>
                  <a:pt x="5952" y="953"/>
                  <a:pt x="5952" y="953"/>
                  <a:pt x="5952" y="953"/>
                </a:cubicBezTo>
                <a:cubicBezTo>
                  <a:pt x="6165" y="953"/>
                  <a:pt x="6338" y="780"/>
                  <a:pt x="6338" y="567"/>
                </a:cubicBezTo>
                <a:cubicBezTo>
                  <a:pt x="6338" y="354"/>
                  <a:pt x="6165" y="181"/>
                  <a:pt x="5952" y="181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0"/>
                  <a:pt x="0" y="0"/>
                  <a:pt x="0" y="0"/>
                </a:cubicBezTo>
                <a:cubicBezTo>
                  <a:pt x="5952" y="0"/>
                  <a:pt x="5952" y="0"/>
                  <a:pt x="5952" y="0"/>
                </a:cubicBezTo>
                <a:cubicBezTo>
                  <a:pt x="6265" y="0"/>
                  <a:pt x="6519" y="254"/>
                  <a:pt x="6519" y="567"/>
                </a:cubicBezTo>
                <a:cubicBezTo>
                  <a:pt x="6519" y="880"/>
                  <a:pt x="6265" y="1134"/>
                  <a:pt x="5952" y="1134"/>
                </a:cubicBezTo>
                <a:lnTo>
                  <a:pt x="5080" y="1134"/>
                </a:lnTo>
                <a:close/>
              </a:path>
            </a:pathLst>
          </a:custGeom>
          <a:solidFill>
            <a:srgbClr val="7170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en-US" sz="975">
              <a:latin typeface="Arial" charset="0"/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1085850" y="3000828"/>
            <a:ext cx="8107362" cy="1349375"/>
          </a:xfrm>
          <a:custGeom>
            <a:avLst/>
            <a:gdLst>
              <a:gd name="T0" fmla="*/ 567 w 6810"/>
              <a:gd name="T1" fmla="*/ 1134 h 1134"/>
              <a:gd name="T2" fmla="*/ 0 w 6810"/>
              <a:gd name="T3" fmla="*/ 567 h 1134"/>
              <a:gd name="T4" fmla="*/ 567 w 6810"/>
              <a:gd name="T5" fmla="*/ 0 h 1134"/>
              <a:gd name="T6" fmla="*/ 4210 w 6810"/>
              <a:gd name="T7" fmla="*/ 0 h 1134"/>
              <a:gd name="T8" fmla="*/ 4230 w 6810"/>
              <a:gd name="T9" fmla="*/ 181 h 1134"/>
              <a:gd name="T10" fmla="*/ 567 w 6810"/>
              <a:gd name="T11" fmla="*/ 181 h 1134"/>
              <a:gd name="T12" fmla="*/ 182 w 6810"/>
              <a:gd name="T13" fmla="*/ 567 h 1134"/>
              <a:gd name="T14" fmla="*/ 567 w 6810"/>
              <a:gd name="T15" fmla="*/ 953 h 1134"/>
              <a:gd name="T16" fmla="*/ 6810 w 6810"/>
              <a:gd name="T17" fmla="*/ 953 h 1134"/>
              <a:gd name="T18" fmla="*/ 6810 w 6810"/>
              <a:gd name="T19" fmla="*/ 1134 h 1134"/>
              <a:gd name="T20" fmla="*/ 567 w 6810"/>
              <a:gd name="T21" fmla="*/ 1134 h 1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10" h="1134">
                <a:moveTo>
                  <a:pt x="567" y="1134"/>
                </a:moveTo>
                <a:cubicBezTo>
                  <a:pt x="255" y="1134"/>
                  <a:pt x="0" y="880"/>
                  <a:pt x="0" y="567"/>
                </a:cubicBezTo>
                <a:cubicBezTo>
                  <a:pt x="0" y="254"/>
                  <a:pt x="255" y="0"/>
                  <a:pt x="567" y="0"/>
                </a:cubicBezTo>
                <a:cubicBezTo>
                  <a:pt x="4210" y="0"/>
                  <a:pt x="4210" y="0"/>
                  <a:pt x="4210" y="0"/>
                </a:cubicBezTo>
                <a:cubicBezTo>
                  <a:pt x="4230" y="181"/>
                  <a:pt x="4230" y="181"/>
                  <a:pt x="4230" y="181"/>
                </a:cubicBezTo>
                <a:cubicBezTo>
                  <a:pt x="567" y="181"/>
                  <a:pt x="567" y="181"/>
                  <a:pt x="567" y="181"/>
                </a:cubicBezTo>
                <a:cubicBezTo>
                  <a:pt x="355" y="181"/>
                  <a:pt x="182" y="354"/>
                  <a:pt x="182" y="567"/>
                </a:cubicBezTo>
                <a:cubicBezTo>
                  <a:pt x="182" y="780"/>
                  <a:pt x="355" y="953"/>
                  <a:pt x="567" y="953"/>
                </a:cubicBezTo>
                <a:cubicBezTo>
                  <a:pt x="6810" y="953"/>
                  <a:pt x="6810" y="953"/>
                  <a:pt x="6810" y="953"/>
                </a:cubicBezTo>
                <a:cubicBezTo>
                  <a:pt x="6810" y="1134"/>
                  <a:pt x="6810" y="1134"/>
                  <a:pt x="6810" y="1134"/>
                </a:cubicBezTo>
                <a:lnTo>
                  <a:pt x="567" y="1134"/>
                </a:lnTo>
                <a:close/>
              </a:path>
            </a:pathLst>
          </a:custGeom>
          <a:solidFill>
            <a:srgbClr val="7170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en-US" sz="975">
              <a:latin typeface="Arial" charset="0"/>
            </a:endParaRPr>
          </a:p>
        </p:txBody>
      </p:sp>
      <p:sp>
        <p:nvSpPr>
          <p:cNvPr id="9" name="Freeform 7"/>
          <p:cNvSpPr>
            <a:spLocks noEditPoints="1"/>
          </p:cNvSpPr>
          <p:nvPr/>
        </p:nvSpPr>
        <p:spPr bwMode="auto">
          <a:xfrm>
            <a:off x="50800" y="1956253"/>
            <a:ext cx="9093200" cy="2303463"/>
          </a:xfrm>
          <a:custGeom>
            <a:avLst/>
            <a:gdLst>
              <a:gd name="T0" fmla="*/ 7333 w 7639"/>
              <a:gd name="T1" fmla="*/ 1907 h 1935"/>
              <a:gd name="T2" fmla="*/ 6997 w 7639"/>
              <a:gd name="T3" fmla="*/ 1935 h 1935"/>
              <a:gd name="T4" fmla="*/ 6740 w 7639"/>
              <a:gd name="T5" fmla="*/ 1907 h 1935"/>
              <a:gd name="T6" fmla="*/ 6308 w 7639"/>
              <a:gd name="T7" fmla="*/ 1935 h 1935"/>
              <a:gd name="T8" fmla="*/ 6099 w 7639"/>
              <a:gd name="T9" fmla="*/ 1935 h 1935"/>
              <a:gd name="T10" fmla="*/ 5667 w 7639"/>
              <a:gd name="T11" fmla="*/ 1907 h 1935"/>
              <a:gd name="T12" fmla="*/ 5331 w 7639"/>
              <a:gd name="T13" fmla="*/ 1935 h 1935"/>
              <a:gd name="T14" fmla="*/ 5075 w 7639"/>
              <a:gd name="T15" fmla="*/ 1907 h 1935"/>
              <a:gd name="T16" fmla="*/ 4642 w 7639"/>
              <a:gd name="T17" fmla="*/ 1935 h 1935"/>
              <a:gd name="T18" fmla="*/ 4434 w 7639"/>
              <a:gd name="T19" fmla="*/ 1935 h 1935"/>
              <a:gd name="T20" fmla="*/ 4001 w 7639"/>
              <a:gd name="T21" fmla="*/ 1907 h 1935"/>
              <a:gd name="T22" fmla="*/ 3665 w 7639"/>
              <a:gd name="T23" fmla="*/ 1935 h 1935"/>
              <a:gd name="T24" fmla="*/ 3409 w 7639"/>
              <a:gd name="T25" fmla="*/ 1907 h 1935"/>
              <a:gd name="T26" fmla="*/ 2976 w 7639"/>
              <a:gd name="T27" fmla="*/ 1935 h 1935"/>
              <a:gd name="T28" fmla="*/ 2768 w 7639"/>
              <a:gd name="T29" fmla="*/ 1935 h 1935"/>
              <a:gd name="T30" fmla="*/ 2336 w 7639"/>
              <a:gd name="T31" fmla="*/ 1907 h 1935"/>
              <a:gd name="T32" fmla="*/ 1999 w 7639"/>
              <a:gd name="T33" fmla="*/ 1935 h 1935"/>
              <a:gd name="T34" fmla="*/ 1743 w 7639"/>
              <a:gd name="T35" fmla="*/ 1907 h 1935"/>
              <a:gd name="T36" fmla="*/ 1307 w 7639"/>
              <a:gd name="T37" fmla="*/ 1922 h 1935"/>
              <a:gd name="T38" fmla="*/ 1119 w 7639"/>
              <a:gd name="T39" fmla="*/ 1823 h 1935"/>
              <a:gd name="T40" fmla="*/ 958 w 7639"/>
              <a:gd name="T41" fmla="*/ 1434 h 1935"/>
              <a:gd name="T42" fmla="*/ 1011 w 7639"/>
              <a:gd name="T43" fmla="*/ 1217 h 1935"/>
              <a:gd name="T44" fmla="*/ 1198 w 7639"/>
              <a:gd name="T45" fmla="*/ 1046 h 1935"/>
              <a:gd name="T46" fmla="*/ 5793 w 7639"/>
              <a:gd name="T47" fmla="*/ 956 h 1935"/>
              <a:gd name="T48" fmla="*/ 5456 w 7639"/>
              <a:gd name="T49" fmla="*/ 984 h 1935"/>
              <a:gd name="T50" fmla="*/ 5200 w 7639"/>
              <a:gd name="T51" fmla="*/ 956 h 1935"/>
              <a:gd name="T52" fmla="*/ 4767 w 7639"/>
              <a:gd name="T53" fmla="*/ 984 h 1935"/>
              <a:gd name="T54" fmla="*/ 4559 w 7639"/>
              <a:gd name="T55" fmla="*/ 984 h 1935"/>
              <a:gd name="T56" fmla="*/ 4126 w 7639"/>
              <a:gd name="T57" fmla="*/ 956 h 1935"/>
              <a:gd name="T58" fmla="*/ 3790 w 7639"/>
              <a:gd name="T59" fmla="*/ 984 h 1935"/>
              <a:gd name="T60" fmla="*/ 3533 w 7639"/>
              <a:gd name="T61" fmla="*/ 956 h 1935"/>
              <a:gd name="T62" fmla="*/ 3101 w 7639"/>
              <a:gd name="T63" fmla="*/ 984 h 1935"/>
              <a:gd name="T64" fmla="*/ 2892 w 7639"/>
              <a:gd name="T65" fmla="*/ 984 h 1935"/>
              <a:gd name="T66" fmla="*/ 2459 w 7639"/>
              <a:gd name="T67" fmla="*/ 956 h 1935"/>
              <a:gd name="T68" fmla="*/ 2123 w 7639"/>
              <a:gd name="T69" fmla="*/ 984 h 1935"/>
              <a:gd name="T70" fmla="*/ 1867 w 7639"/>
              <a:gd name="T71" fmla="*/ 956 h 1935"/>
              <a:gd name="T72" fmla="*/ 1435 w 7639"/>
              <a:gd name="T73" fmla="*/ 984 h 1935"/>
              <a:gd name="T74" fmla="*/ 6176 w 7639"/>
              <a:gd name="T75" fmla="*/ 933 h 1935"/>
              <a:gd name="T76" fmla="*/ 6400 w 7639"/>
              <a:gd name="T77" fmla="*/ 576 h 1935"/>
              <a:gd name="T78" fmla="*/ 6385 w 7639"/>
              <a:gd name="T79" fmla="*/ 331 h 1935"/>
              <a:gd name="T80" fmla="*/ 6280 w 7639"/>
              <a:gd name="T81" fmla="*/ 160 h 1935"/>
              <a:gd name="T82" fmla="*/ 5898 w 7639"/>
              <a:gd name="T83" fmla="*/ 0 h 1935"/>
              <a:gd name="T84" fmla="*/ 5561 w 7639"/>
              <a:gd name="T85" fmla="*/ 28 h 1935"/>
              <a:gd name="T86" fmla="*/ 5304 w 7639"/>
              <a:gd name="T87" fmla="*/ 0 h 1935"/>
              <a:gd name="T88" fmla="*/ 4872 w 7639"/>
              <a:gd name="T89" fmla="*/ 28 h 1935"/>
              <a:gd name="T90" fmla="*/ 4663 w 7639"/>
              <a:gd name="T91" fmla="*/ 28 h 1935"/>
              <a:gd name="T92" fmla="*/ 4231 w 7639"/>
              <a:gd name="T93" fmla="*/ 0 h 1935"/>
              <a:gd name="T94" fmla="*/ 3895 w 7639"/>
              <a:gd name="T95" fmla="*/ 28 h 1935"/>
              <a:gd name="T96" fmla="*/ 3638 w 7639"/>
              <a:gd name="T97" fmla="*/ 0 h 1935"/>
              <a:gd name="T98" fmla="*/ 3206 w 7639"/>
              <a:gd name="T99" fmla="*/ 28 h 1935"/>
              <a:gd name="T100" fmla="*/ 2998 w 7639"/>
              <a:gd name="T101" fmla="*/ 28 h 1935"/>
              <a:gd name="T102" fmla="*/ 2566 w 7639"/>
              <a:gd name="T103" fmla="*/ 0 h 1935"/>
              <a:gd name="T104" fmla="*/ 2229 w 7639"/>
              <a:gd name="T105" fmla="*/ 28 h 1935"/>
              <a:gd name="T106" fmla="*/ 1973 w 7639"/>
              <a:gd name="T107" fmla="*/ 0 h 1935"/>
              <a:gd name="T108" fmla="*/ 1541 w 7639"/>
              <a:gd name="T109" fmla="*/ 28 h 1935"/>
              <a:gd name="T110" fmla="*/ 1333 w 7639"/>
              <a:gd name="T111" fmla="*/ 28 h 1935"/>
              <a:gd name="T112" fmla="*/ 900 w 7639"/>
              <a:gd name="T113" fmla="*/ 0 h 1935"/>
              <a:gd name="T114" fmla="*/ 563 w 7639"/>
              <a:gd name="T115" fmla="*/ 28 h 1935"/>
              <a:gd name="T116" fmla="*/ 307 w 7639"/>
              <a:gd name="T117" fmla="*/ 0 h 1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639" h="1935">
                <a:moveTo>
                  <a:pt x="7639" y="1935"/>
                </a:moveTo>
                <a:cubicBezTo>
                  <a:pt x="7591" y="1935"/>
                  <a:pt x="7591" y="1935"/>
                  <a:pt x="7591" y="1935"/>
                </a:cubicBezTo>
                <a:cubicBezTo>
                  <a:pt x="7591" y="1907"/>
                  <a:pt x="7591" y="1907"/>
                  <a:pt x="7591" y="1907"/>
                </a:cubicBezTo>
                <a:cubicBezTo>
                  <a:pt x="7639" y="1907"/>
                  <a:pt x="7639" y="1907"/>
                  <a:pt x="7639" y="1907"/>
                </a:cubicBezTo>
                <a:lnTo>
                  <a:pt x="7639" y="1935"/>
                </a:lnTo>
                <a:close/>
                <a:moveTo>
                  <a:pt x="7510" y="1935"/>
                </a:moveTo>
                <a:cubicBezTo>
                  <a:pt x="7462" y="1935"/>
                  <a:pt x="7462" y="1935"/>
                  <a:pt x="7462" y="1935"/>
                </a:cubicBezTo>
                <a:cubicBezTo>
                  <a:pt x="7462" y="1907"/>
                  <a:pt x="7462" y="1907"/>
                  <a:pt x="7462" y="1907"/>
                </a:cubicBezTo>
                <a:cubicBezTo>
                  <a:pt x="7510" y="1907"/>
                  <a:pt x="7510" y="1907"/>
                  <a:pt x="7510" y="1907"/>
                </a:cubicBezTo>
                <a:lnTo>
                  <a:pt x="7510" y="1935"/>
                </a:lnTo>
                <a:close/>
                <a:moveTo>
                  <a:pt x="7381" y="1935"/>
                </a:moveTo>
                <a:cubicBezTo>
                  <a:pt x="7333" y="1935"/>
                  <a:pt x="7333" y="1935"/>
                  <a:pt x="7333" y="1935"/>
                </a:cubicBezTo>
                <a:cubicBezTo>
                  <a:pt x="7333" y="1907"/>
                  <a:pt x="7333" y="1907"/>
                  <a:pt x="7333" y="1907"/>
                </a:cubicBezTo>
                <a:cubicBezTo>
                  <a:pt x="7381" y="1907"/>
                  <a:pt x="7381" y="1907"/>
                  <a:pt x="7381" y="1907"/>
                </a:cubicBezTo>
                <a:lnTo>
                  <a:pt x="7381" y="1935"/>
                </a:lnTo>
                <a:close/>
                <a:moveTo>
                  <a:pt x="7253" y="1935"/>
                </a:moveTo>
                <a:cubicBezTo>
                  <a:pt x="7205" y="1935"/>
                  <a:pt x="7205" y="1935"/>
                  <a:pt x="7205" y="1935"/>
                </a:cubicBezTo>
                <a:cubicBezTo>
                  <a:pt x="7205" y="1907"/>
                  <a:pt x="7205" y="1907"/>
                  <a:pt x="7205" y="1907"/>
                </a:cubicBezTo>
                <a:cubicBezTo>
                  <a:pt x="7253" y="1907"/>
                  <a:pt x="7253" y="1907"/>
                  <a:pt x="7253" y="1907"/>
                </a:cubicBezTo>
                <a:lnTo>
                  <a:pt x="7253" y="1935"/>
                </a:lnTo>
                <a:close/>
                <a:moveTo>
                  <a:pt x="7125" y="1935"/>
                </a:moveTo>
                <a:cubicBezTo>
                  <a:pt x="7077" y="1935"/>
                  <a:pt x="7077" y="1935"/>
                  <a:pt x="7077" y="1935"/>
                </a:cubicBezTo>
                <a:cubicBezTo>
                  <a:pt x="7077" y="1907"/>
                  <a:pt x="7077" y="1907"/>
                  <a:pt x="7077" y="1907"/>
                </a:cubicBezTo>
                <a:cubicBezTo>
                  <a:pt x="7125" y="1907"/>
                  <a:pt x="7125" y="1907"/>
                  <a:pt x="7125" y="1907"/>
                </a:cubicBezTo>
                <a:lnTo>
                  <a:pt x="7125" y="1935"/>
                </a:lnTo>
                <a:close/>
                <a:moveTo>
                  <a:pt x="6997" y="1935"/>
                </a:moveTo>
                <a:cubicBezTo>
                  <a:pt x="6948" y="1935"/>
                  <a:pt x="6948" y="1935"/>
                  <a:pt x="6948" y="1935"/>
                </a:cubicBezTo>
                <a:cubicBezTo>
                  <a:pt x="6948" y="1907"/>
                  <a:pt x="6948" y="1907"/>
                  <a:pt x="6948" y="1907"/>
                </a:cubicBezTo>
                <a:cubicBezTo>
                  <a:pt x="6997" y="1907"/>
                  <a:pt x="6997" y="1907"/>
                  <a:pt x="6997" y="1907"/>
                </a:cubicBezTo>
                <a:lnTo>
                  <a:pt x="6997" y="1935"/>
                </a:lnTo>
                <a:close/>
                <a:moveTo>
                  <a:pt x="6868" y="1935"/>
                </a:moveTo>
                <a:cubicBezTo>
                  <a:pt x="6820" y="1935"/>
                  <a:pt x="6820" y="1935"/>
                  <a:pt x="6820" y="1935"/>
                </a:cubicBezTo>
                <a:cubicBezTo>
                  <a:pt x="6820" y="1907"/>
                  <a:pt x="6820" y="1907"/>
                  <a:pt x="6820" y="1907"/>
                </a:cubicBezTo>
                <a:cubicBezTo>
                  <a:pt x="6868" y="1907"/>
                  <a:pt x="6868" y="1907"/>
                  <a:pt x="6868" y="1907"/>
                </a:cubicBezTo>
                <a:lnTo>
                  <a:pt x="6868" y="1935"/>
                </a:lnTo>
                <a:close/>
                <a:moveTo>
                  <a:pt x="6740" y="1935"/>
                </a:moveTo>
                <a:cubicBezTo>
                  <a:pt x="6692" y="1935"/>
                  <a:pt x="6692" y="1935"/>
                  <a:pt x="6692" y="1935"/>
                </a:cubicBezTo>
                <a:cubicBezTo>
                  <a:pt x="6692" y="1907"/>
                  <a:pt x="6692" y="1907"/>
                  <a:pt x="6692" y="1907"/>
                </a:cubicBezTo>
                <a:cubicBezTo>
                  <a:pt x="6740" y="1907"/>
                  <a:pt x="6740" y="1907"/>
                  <a:pt x="6740" y="1907"/>
                </a:cubicBezTo>
                <a:lnTo>
                  <a:pt x="6740" y="1935"/>
                </a:lnTo>
                <a:close/>
                <a:moveTo>
                  <a:pt x="6612" y="1935"/>
                </a:moveTo>
                <a:cubicBezTo>
                  <a:pt x="6564" y="1935"/>
                  <a:pt x="6564" y="1935"/>
                  <a:pt x="6564" y="1935"/>
                </a:cubicBezTo>
                <a:cubicBezTo>
                  <a:pt x="6564" y="1907"/>
                  <a:pt x="6564" y="1907"/>
                  <a:pt x="6564" y="1907"/>
                </a:cubicBezTo>
                <a:cubicBezTo>
                  <a:pt x="6612" y="1907"/>
                  <a:pt x="6612" y="1907"/>
                  <a:pt x="6612" y="1907"/>
                </a:cubicBezTo>
                <a:lnTo>
                  <a:pt x="6612" y="1935"/>
                </a:lnTo>
                <a:close/>
                <a:moveTo>
                  <a:pt x="6484" y="1935"/>
                </a:moveTo>
                <a:cubicBezTo>
                  <a:pt x="6436" y="1935"/>
                  <a:pt x="6436" y="1935"/>
                  <a:pt x="6436" y="1935"/>
                </a:cubicBezTo>
                <a:cubicBezTo>
                  <a:pt x="6436" y="1907"/>
                  <a:pt x="6436" y="1907"/>
                  <a:pt x="6436" y="1907"/>
                </a:cubicBezTo>
                <a:cubicBezTo>
                  <a:pt x="6484" y="1907"/>
                  <a:pt x="6484" y="1907"/>
                  <a:pt x="6484" y="1907"/>
                </a:cubicBezTo>
                <a:lnTo>
                  <a:pt x="6484" y="1935"/>
                </a:lnTo>
                <a:close/>
                <a:moveTo>
                  <a:pt x="6356" y="1935"/>
                </a:moveTo>
                <a:cubicBezTo>
                  <a:pt x="6308" y="1935"/>
                  <a:pt x="6308" y="1935"/>
                  <a:pt x="6308" y="1935"/>
                </a:cubicBezTo>
                <a:cubicBezTo>
                  <a:pt x="6308" y="1907"/>
                  <a:pt x="6308" y="1907"/>
                  <a:pt x="6308" y="1907"/>
                </a:cubicBezTo>
                <a:cubicBezTo>
                  <a:pt x="6356" y="1907"/>
                  <a:pt x="6356" y="1907"/>
                  <a:pt x="6356" y="1907"/>
                </a:cubicBezTo>
                <a:lnTo>
                  <a:pt x="6356" y="1935"/>
                </a:lnTo>
                <a:close/>
                <a:moveTo>
                  <a:pt x="6228" y="1935"/>
                </a:moveTo>
                <a:cubicBezTo>
                  <a:pt x="6180" y="1935"/>
                  <a:pt x="6180" y="1935"/>
                  <a:pt x="6180" y="1935"/>
                </a:cubicBezTo>
                <a:cubicBezTo>
                  <a:pt x="6180" y="1907"/>
                  <a:pt x="6180" y="1907"/>
                  <a:pt x="6180" y="1907"/>
                </a:cubicBezTo>
                <a:cubicBezTo>
                  <a:pt x="6228" y="1907"/>
                  <a:pt x="6228" y="1907"/>
                  <a:pt x="6228" y="1907"/>
                </a:cubicBezTo>
                <a:lnTo>
                  <a:pt x="6228" y="1935"/>
                </a:lnTo>
                <a:close/>
                <a:moveTo>
                  <a:pt x="6099" y="1935"/>
                </a:moveTo>
                <a:cubicBezTo>
                  <a:pt x="6051" y="1935"/>
                  <a:pt x="6051" y="1935"/>
                  <a:pt x="6051" y="1935"/>
                </a:cubicBezTo>
                <a:cubicBezTo>
                  <a:pt x="6051" y="1907"/>
                  <a:pt x="6051" y="1907"/>
                  <a:pt x="6051" y="1907"/>
                </a:cubicBezTo>
                <a:cubicBezTo>
                  <a:pt x="6099" y="1907"/>
                  <a:pt x="6099" y="1907"/>
                  <a:pt x="6099" y="1907"/>
                </a:cubicBezTo>
                <a:lnTo>
                  <a:pt x="6099" y="1935"/>
                </a:lnTo>
                <a:close/>
                <a:moveTo>
                  <a:pt x="5971" y="1935"/>
                </a:moveTo>
                <a:cubicBezTo>
                  <a:pt x="5923" y="1935"/>
                  <a:pt x="5923" y="1935"/>
                  <a:pt x="5923" y="1935"/>
                </a:cubicBezTo>
                <a:cubicBezTo>
                  <a:pt x="5923" y="1907"/>
                  <a:pt x="5923" y="1907"/>
                  <a:pt x="5923" y="1907"/>
                </a:cubicBezTo>
                <a:cubicBezTo>
                  <a:pt x="5971" y="1907"/>
                  <a:pt x="5971" y="1907"/>
                  <a:pt x="5971" y="1907"/>
                </a:cubicBezTo>
                <a:lnTo>
                  <a:pt x="5971" y="1935"/>
                </a:lnTo>
                <a:close/>
                <a:moveTo>
                  <a:pt x="5843" y="1935"/>
                </a:moveTo>
                <a:cubicBezTo>
                  <a:pt x="5795" y="1935"/>
                  <a:pt x="5795" y="1935"/>
                  <a:pt x="5795" y="1935"/>
                </a:cubicBezTo>
                <a:cubicBezTo>
                  <a:pt x="5795" y="1907"/>
                  <a:pt x="5795" y="1907"/>
                  <a:pt x="5795" y="1907"/>
                </a:cubicBezTo>
                <a:cubicBezTo>
                  <a:pt x="5843" y="1907"/>
                  <a:pt x="5843" y="1907"/>
                  <a:pt x="5843" y="1907"/>
                </a:cubicBezTo>
                <a:lnTo>
                  <a:pt x="5843" y="1935"/>
                </a:lnTo>
                <a:close/>
                <a:moveTo>
                  <a:pt x="5715" y="1935"/>
                </a:moveTo>
                <a:cubicBezTo>
                  <a:pt x="5667" y="1935"/>
                  <a:pt x="5667" y="1935"/>
                  <a:pt x="5667" y="1935"/>
                </a:cubicBezTo>
                <a:cubicBezTo>
                  <a:pt x="5667" y="1907"/>
                  <a:pt x="5667" y="1907"/>
                  <a:pt x="5667" y="1907"/>
                </a:cubicBezTo>
                <a:cubicBezTo>
                  <a:pt x="5715" y="1907"/>
                  <a:pt x="5715" y="1907"/>
                  <a:pt x="5715" y="1907"/>
                </a:cubicBezTo>
                <a:lnTo>
                  <a:pt x="5715" y="1935"/>
                </a:lnTo>
                <a:close/>
                <a:moveTo>
                  <a:pt x="5587" y="1935"/>
                </a:moveTo>
                <a:cubicBezTo>
                  <a:pt x="5539" y="1935"/>
                  <a:pt x="5539" y="1935"/>
                  <a:pt x="5539" y="1935"/>
                </a:cubicBezTo>
                <a:cubicBezTo>
                  <a:pt x="5539" y="1907"/>
                  <a:pt x="5539" y="1907"/>
                  <a:pt x="5539" y="1907"/>
                </a:cubicBezTo>
                <a:cubicBezTo>
                  <a:pt x="5587" y="1907"/>
                  <a:pt x="5587" y="1907"/>
                  <a:pt x="5587" y="1907"/>
                </a:cubicBezTo>
                <a:lnTo>
                  <a:pt x="5587" y="1935"/>
                </a:lnTo>
                <a:close/>
                <a:moveTo>
                  <a:pt x="5459" y="1935"/>
                </a:moveTo>
                <a:cubicBezTo>
                  <a:pt x="5411" y="1935"/>
                  <a:pt x="5411" y="1935"/>
                  <a:pt x="5411" y="1935"/>
                </a:cubicBezTo>
                <a:cubicBezTo>
                  <a:pt x="5411" y="1907"/>
                  <a:pt x="5411" y="1907"/>
                  <a:pt x="5411" y="1907"/>
                </a:cubicBezTo>
                <a:cubicBezTo>
                  <a:pt x="5459" y="1907"/>
                  <a:pt x="5459" y="1907"/>
                  <a:pt x="5459" y="1907"/>
                </a:cubicBezTo>
                <a:lnTo>
                  <a:pt x="5459" y="1935"/>
                </a:lnTo>
                <a:close/>
                <a:moveTo>
                  <a:pt x="5331" y="1935"/>
                </a:moveTo>
                <a:cubicBezTo>
                  <a:pt x="5283" y="1935"/>
                  <a:pt x="5283" y="1935"/>
                  <a:pt x="5283" y="1935"/>
                </a:cubicBezTo>
                <a:cubicBezTo>
                  <a:pt x="5283" y="1907"/>
                  <a:pt x="5283" y="1907"/>
                  <a:pt x="5283" y="1907"/>
                </a:cubicBezTo>
                <a:cubicBezTo>
                  <a:pt x="5331" y="1907"/>
                  <a:pt x="5331" y="1907"/>
                  <a:pt x="5331" y="1907"/>
                </a:cubicBezTo>
                <a:lnTo>
                  <a:pt x="5331" y="1935"/>
                </a:lnTo>
                <a:close/>
                <a:moveTo>
                  <a:pt x="5203" y="1935"/>
                </a:moveTo>
                <a:cubicBezTo>
                  <a:pt x="5155" y="1935"/>
                  <a:pt x="5155" y="1935"/>
                  <a:pt x="5155" y="1935"/>
                </a:cubicBezTo>
                <a:cubicBezTo>
                  <a:pt x="5155" y="1907"/>
                  <a:pt x="5155" y="1907"/>
                  <a:pt x="5155" y="1907"/>
                </a:cubicBezTo>
                <a:cubicBezTo>
                  <a:pt x="5203" y="1907"/>
                  <a:pt x="5203" y="1907"/>
                  <a:pt x="5203" y="1907"/>
                </a:cubicBezTo>
                <a:lnTo>
                  <a:pt x="5203" y="1935"/>
                </a:lnTo>
                <a:close/>
                <a:moveTo>
                  <a:pt x="5075" y="1935"/>
                </a:moveTo>
                <a:cubicBezTo>
                  <a:pt x="5026" y="1935"/>
                  <a:pt x="5026" y="1935"/>
                  <a:pt x="5026" y="1935"/>
                </a:cubicBezTo>
                <a:cubicBezTo>
                  <a:pt x="5026" y="1907"/>
                  <a:pt x="5026" y="1907"/>
                  <a:pt x="5026" y="1907"/>
                </a:cubicBezTo>
                <a:cubicBezTo>
                  <a:pt x="5075" y="1907"/>
                  <a:pt x="5075" y="1907"/>
                  <a:pt x="5075" y="1907"/>
                </a:cubicBezTo>
                <a:lnTo>
                  <a:pt x="5075" y="1935"/>
                </a:lnTo>
                <a:close/>
                <a:moveTo>
                  <a:pt x="4946" y="1935"/>
                </a:moveTo>
                <a:cubicBezTo>
                  <a:pt x="4898" y="1935"/>
                  <a:pt x="4898" y="1935"/>
                  <a:pt x="4898" y="1935"/>
                </a:cubicBezTo>
                <a:cubicBezTo>
                  <a:pt x="4898" y="1907"/>
                  <a:pt x="4898" y="1907"/>
                  <a:pt x="4898" y="1907"/>
                </a:cubicBezTo>
                <a:cubicBezTo>
                  <a:pt x="4946" y="1907"/>
                  <a:pt x="4946" y="1907"/>
                  <a:pt x="4946" y="1907"/>
                </a:cubicBezTo>
                <a:lnTo>
                  <a:pt x="4946" y="1935"/>
                </a:lnTo>
                <a:close/>
                <a:moveTo>
                  <a:pt x="4818" y="1935"/>
                </a:moveTo>
                <a:cubicBezTo>
                  <a:pt x="4770" y="1935"/>
                  <a:pt x="4770" y="1935"/>
                  <a:pt x="4770" y="1935"/>
                </a:cubicBezTo>
                <a:cubicBezTo>
                  <a:pt x="4770" y="1907"/>
                  <a:pt x="4770" y="1907"/>
                  <a:pt x="4770" y="1907"/>
                </a:cubicBezTo>
                <a:cubicBezTo>
                  <a:pt x="4818" y="1907"/>
                  <a:pt x="4818" y="1907"/>
                  <a:pt x="4818" y="1907"/>
                </a:cubicBezTo>
                <a:lnTo>
                  <a:pt x="4818" y="1935"/>
                </a:lnTo>
                <a:close/>
                <a:moveTo>
                  <a:pt x="4690" y="1935"/>
                </a:moveTo>
                <a:cubicBezTo>
                  <a:pt x="4642" y="1935"/>
                  <a:pt x="4642" y="1935"/>
                  <a:pt x="4642" y="1935"/>
                </a:cubicBezTo>
                <a:cubicBezTo>
                  <a:pt x="4642" y="1907"/>
                  <a:pt x="4642" y="1907"/>
                  <a:pt x="4642" y="1907"/>
                </a:cubicBezTo>
                <a:cubicBezTo>
                  <a:pt x="4690" y="1907"/>
                  <a:pt x="4690" y="1907"/>
                  <a:pt x="4690" y="1907"/>
                </a:cubicBezTo>
                <a:lnTo>
                  <a:pt x="4690" y="1935"/>
                </a:lnTo>
                <a:close/>
                <a:moveTo>
                  <a:pt x="4562" y="1935"/>
                </a:moveTo>
                <a:cubicBezTo>
                  <a:pt x="4514" y="1935"/>
                  <a:pt x="4514" y="1935"/>
                  <a:pt x="4514" y="1935"/>
                </a:cubicBezTo>
                <a:cubicBezTo>
                  <a:pt x="4514" y="1907"/>
                  <a:pt x="4514" y="1907"/>
                  <a:pt x="4514" y="1907"/>
                </a:cubicBezTo>
                <a:cubicBezTo>
                  <a:pt x="4562" y="1907"/>
                  <a:pt x="4562" y="1907"/>
                  <a:pt x="4562" y="1907"/>
                </a:cubicBezTo>
                <a:lnTo>
                  <a:pt x="4562" y="1935"/>
                </a:lnTo>
                <a:close/>
                <a:moveTo>
                  <a:pt x="4434" y="1935"/>
                </a:moveTo>
                <a:cubicBezTo>
                  <a:pt x="4386" y="1935"/>
                  <a:pt x="4386" y="1935"/>
                  <a:pt x="4386" y="1935"/>
                </a:cubicBezTo>
                <a:cubicBezTo>
                  <a:pt x="4386" y="1907"/>
                  <a:pt x="4386" y="1907"/>
                  <a:pt x="4386" y="1907"/>
                </a:cubicBezTo>
                <a:cubicBezTo>
                  <a:pt x="4434" y="1907"/>
                  <a:pt x="4434" y="1907"/>
                  <a:pt x="4434" y="1907"/>
                </a:cubicBezTo>
                <a:lnTo>
                  <a:pt x="4434" y="1935"/>
                </a:lnTo>
                <a:close/>
                <a:moveTo>
                  <a:pt x="4305" y="1935"/>
                </a:moveTo>
                <a:cubicBezTo>
                  <a:pt x="4257" y="1935"/>
                  <a:pt x="4257" y="1935"/>
                  <a:pt x="4257" y="1935"/>
                </a:cubicBezTo>
                <a:cubicBezTo>
                  <a:pt x="4257" y="1907"/>
                  <a:pt x="4257" y="1907"/>
                  <a:pt x="4257" y="1907"/>
                </a:cubicBezTo>
                <a:cubicBezTo>
                  <a:pt x="4305" y="1907"/>
                  <a:pt x="4305" y="1907"/>
                  <a:pt x="4305" y="1907"/>
                </a:cubicBezTo>
                <a:lnTo>
                  <a:pt x="4305" y="1935"/>
                </a:lnTo>
                <a:close/>
                <a:moveTo>
                  <a:pt x="4177" y="1935"/>
                </a:moveTo>
                <a:cubicBezTo>
                  <a:pt x="4129" y="1935"/>
                  <a:pt x="4129" y="1935"/>
                  <a:pt x="4129" y="1935"/>
                </a:cubicBezTo>
                <a:cubicBezTo>
                  <a:pt x="4129" y="1907"/>
                  <a:pt x="4129" y="1907"/>
                  <a:pt x="4129" y="1907"/>
                </a:cubicBezTo>
                <a:cubicBezTo>
                  <a:pt x="4177" y="1907"/>
                  <a:pt x="4177" y="1907"/>
                  <a:pt x="4177" y="1907"/>
                </a:cubicBezTo>
                <a:lnTo>
                  <a:pt x="4177" y="1935"/>
                </a:lnTo>
                <a:close/>
                <a:moveTo>
                  <a:pt x="4049" y="1935"/>
                </a:moveTo>
                <a:cubicBezTo>
                  <a:pt x="4001" y="1935"/>
                  <a:pt x="4001" y="1935"/>
                  <a:pt x="4001" y="1935"/>
                </a:cubicBezTo>
                <a:cubicBezTo>
                  <a:pt x="4001" y="1907"/>
                  <a:pt x="4001" y="1907"/>
                  <a:pt x="4001" y="1907"/>
                </a:cubicBezTo>
                <a:cubicBezTo>
                  <a:pt x="4049" y="1907"/>
                  <a:pt x="4049" y="1907"/>
                  <a:pt x="4049" y="1907"/>
                </a:cubicBezTo>
                <a:lnTo>
                  <a:pt x="4049" y="1935"/>
                </a:lnTo>
                <a:close/>
                <a:moveTo>
                  <a:pt x="3921" y="1935"/>
                </a:moveTo>
                <a:cubicBezTo>
                  <a:pt x="3873" y="1935"/>
                  <a:pt x="3873" y="1935"/>
                  <a:pt x="3873" y="1935"/>
                </a:cubicBezTo>
                <a:cubicBezTo>
                  <a:pt x="3873" y="1907"/>
                  <a:pt x="3873" y="1907"/>
                  <a:pt x="3873" y="1907"/>
                </a:cubicBezTo>
                <a:cubicBezTo>
                  <a:pt x="3921" y="1907"/>
                  <a:pt x="3921" y="1907"/>
                  <a:pt x="3921" y="1907"/>
                </a:cubicBezTo>
                <a:lnTo>
                  <a:pt x="3921" y="1935"/>
                </a:lnTo>
                <a:close/>
                <a:moveTo>
                  <a:pt x="3793" y="1935"/>
                </a:moveTo>
                <a:cubicBezTo>
                  <a:pt x="3745" y="1935"/>
                  <a:pt x="3745" y="1935"/>
                  <a:pt x="3745" y="1935"/>
                </a:cubicBezTo>
                <a:cubicBezTo>
                  <a:pt x="3745" y="1907"/>
                  <a:pt x="3745" y="1907"/>
                  <a:pt x="3745" y="1907"/>
                </a:cubicBezTo>
                <a:cubicBezTo>
                  <a:pt x="3793" y="1907"/>
                  <a:pt x="3793" y="1907"/>
                  <a:pt x="3793" y="1907"/>
                </a:cubicBezTo>
                <a:lnTo>
                  <a:pt x="3793" y="1935"/>
                </a:lnTo>
                <a:close/>
                <a:moveTo>
                  <a:pt x="3665" y="1935"/>
                </a:moveTo>
                <a:cubicBezTo>
                  <a:pt x="3617" y="1935"/>
                  <a:pt x="3617" y="1935"/>
                  <a:pt x="3617" y="1935"/>
                </a:cubicBezTo>
                <a:cubicBezTo>
                  <a:pt x="3617" y="1907"/>
                  <a:pt x="3617" y="1907"/>
                  <a:pt x="3617" y="1907"/>
                </a:cubicBezTo>
                <a:cubicBezTo>
                  <a:pt x="3665" y="1907"/>
                  <a:pt x="3665" y="1907"/>
                  <a:pt x="3665" y="1907"/>
                </a:cubicBezTo>
                <a:lnTo>
                  <a:pt x="3665" y="1935"/>
                </a:lnTo>
                <a:close/>
                <a:moveTo>
                  <a:pt x="3537" y="1935"/>
                </a:moveTo>
                <a:cubicBezTo>
                  <a:pt x="3489" y="1935"/>
                  <a:pt x="3489" y="1935"/>
                  <a:pt x="3489" y="1935"/>
                </a:cubicBezTo>
                <a:cubicBezTo>
                  <a:pt x="3489" y="1907"/>
                  <a:pt x="3489" y="1907"/>
                  <a:pt x="3489" y="1907"/>
                </a:cubicBezTo>
                <a:cubicBezTo>
                  <a:pt x="3537" y="1907"/>
                  <a:pt x="3537" y="1907"/>
                  <a:pt x="3537" y="1907"/>
                </a:cubicBezTo>
                <a:lnTo>
                  <a:pt x="3537" y="1935"/>
                </a:lnTo>
                <a:close/>
                <a:moveTo>
                  <a:pt x="3409" y="1935"/>
                </a:moveTo>
                <a:cubicBezTo>
                  <a:pt x="3361" y="1935"/>
                  <a:pt x="3361" y="1935"/>
                  <a:pt x="3361" y="1935"/>
                </a:cubicBezTo>
                <a:cubicBezTo>
                  <a:pt x="3361" y="1907"/>
                  <a:pt x="3361" y="1907"/>
                  <a:pt x="3361" y="1907"/>
                </a:cubicBezTo>
                <a:cubicBezTo>
                  <a:pt x="3409" y="1907"/>
                  <a:pt x="3409" y="1907"/>
                  <a:pt x="3409" y="1907"/>
                </a:cubicBezTo>
                <a:lnTo>
                  <a:pt x="3409" y="1935"/>
                </a:lnTo>
                <a:close/>
                <a:moveTo>
                  <a:pt x="3281" y="1935"/>
                </a:moveTo>
                <a:cubicBezTo>
                  <a:pt x="3233" y="1935"/>
                  <a:pt x="3233" y="1935"/>
                  <a:pt x="3233" y="1935"/>
                </a:cubicBezTo>
                <a:cubicBezTo>
                  <a:pt x="3233" y="1907"/>
                  <a:pt x="3233" y="1907"/>
                  <a:pt x="3233" y="1907"/>
                </a:cubicBezTo>
                <a:cubicBezTo>
                  <a:pt x="3281" y="1907"/>
                  <a:pt x="3281" y="1907"/>
                  <a:pt x="3281" y="1907"/>
                </a:cubicBezTo>
                <a:lnTo>
                  <a:pt x="3281" y="1935"/>
                </a:lnTo>
                <a:close/>
                <a:moveTo>
                  <a:pt x="3153" y="1935"/>
                </a:moveTo>
                <a:cubicBezTo>
                  <a:pt x="3105" y="1935"/>
                  <a:pt x="3105" y="1935"/>
                  <a:pt x="3105" y="1935"/>
                </a:cubicBezTo>
                <a:cubicBezTo>
                  <a:pt x="3105" y="1907"/>
                  <a:pt x="3105" y="1907"/>
                  <a:pt x="3105" y="1907"/>
                </a:cubicBezTo>
                <a:cubicBezTo>
                  <a:pt x="3153" y="1907"/>
                  <a:pt x="3153" y="1907"/>
                  <a:pt x="3153" y="1907"/>
                </a:cubicBezTo>
                <a:lnTo>
                  <a:pt x="3153" y="1935"/>
                </a:lnTo>
                <a:close/>
                <a:moveTo>
                  <a:pt x="3024" y="1935"/>
                </a:moveTo>
                <a:cubicBezTo>
                  <a:pt x="2976" y="1935"/>
                  <a:pt x="2976" y="1935"/>
                  <a:pt x="2976" y="1935"/>
                </a:cubicBezTo>
                <a:cubicBezTo>
                  <a:pt x="2976" y="1907"/>
                  <a:pt x="2976" y="1907"/>
                  <a:pt x="2976" y="1907"/>
                </a:cubicBezTo>
                <a:cubicBezTo>
                  <a:pt x="3024" y="1907"/>
                  <a:pt x="3024" y="1907"/>
                  <a:pt x="3024" y="1907"/>
                </a:cubicBezTo>
                <a:lnTo>
                  <a:pt x="3024" y="1935"/>
                </a:lnTo>
                <a:close/>
                <a:moveTo>
                  <a:pt x="2896" y="1935"/>
                </a:moveTo>
                <a:cubicBezTo>
                  <a:pt x="2848" y="1935"/>
                  <a:pt x="2848" y="1935"/>
                  <a:pt x="2848" y="1935"/>
                </a:cubicBezTo>
                <a:cubicBezTo>
                  <a:pt x="2848" y="1907"/>
                  <a:pt x="2848" y="1907"/>
                  <a:pt x="2848" y="1907"/>
                </a:cubicBezTo>
                <a:cubicBezTo>
                  <a:pt x="2896" y="1907"/>
                  <a:pt x="2896" y="1907"/>
                  <a:pt x="2896" y="1907"/>
                </a:cubicBezTo>
                <a:lnTo>
                  <a:pt x="2896" y="1935"/>
                </a:lnTo>
                <a:close/>
                <a:moveTo>
                  <a:pt x="2768" y="1935"/>
                </a:moveTo>
                <a:cubicBezTo>
                  <a:pt x="2720" y="1935"/>
                  <a:pt x="2720" y="1935"/>
                  <a:pt x="2720" y="1935"/>
                </a:cubicBezTo>
                <a:cubicBezTo>
                  <a:pt x="2720" y="1907"/>
                  <a:pt x="2720" y="1907"/>
                  <a:pt x="2720" y="1907"/>
                </a:cubicBezTo>
                <a:cubicBezTo>
                  <a:pt x="2768" y="1907"/>
                  <a:pt x="2768" y="1907"/>
                  <a:pt x="2768" y="1907"/>
                </a:cubicBezTo>
                <a:lnTo>
                  <a:pt x="2768" y="1935"/>
                </a:lnTo>
                <a:close/>
                <a:moveTo>
                  <a:pt x="2640" y="1935"/>
                </a:moveTo>
                <a:cubicBezTo>
                  <a:pt x="2592" y="1935"/>
                  <a:pt x="2592" y="1935"/>
                  <a:pt x="2592" y="1935"/>
                </a:cubicBezTo>
                <a:cubicBezTo>
                  <a:pt x="2592" y="1907"/>
                  <a:pt x="2592" y="1907"/>
                  <a:pt x="2592" y="1907"/>
                </a:cubicBezTo>
                <a:cubicBezTo>
                  <a:pt x="2640" y="1907"/>
                  <a:pt x="2640" y="1907"/>
                  <a:pt x="2640" y="1907"/>
                </a:cubicBezTo>
                <a:lnTo>
                  <a:pt x="2640" y="1935"/>
                </a:lnTo>
                <a:close/>
                <a:moveTo>
                  <a:pt x="2512" y="1935"/>
                </a:moveTo>
                <a:cubicBezTo>
                  <a:pt x="2464" y="1935"/>
                  <a:pt x="2464" y="1935"/>
                  <a:pt x="2464" y="1935"/>
                </a:cubicBezTo>
                <a:cubicBezTo>
                  <a:pt x="2464" y="1907"/>
                  <a:pt x="2464" y="1907"/>
                  <a:pt x="2464" y="1907"/>
                </a:cubicBezTo>
                <a:cubicBezTo>
                  <a:pt x="2512" y="1907"/>
                  <a:pt x="2512" y="1907"/>
                  <a:pt x="2512" y="1907"/>
                </a:cubicBezTo>
                <a:lnTo>
                  <a:pt x="2512" y="1935"/>
                </a:lnTo>
                <a:close/>
                <a:moveTo>
                  <a:pt x="2384" y="1935"/>
                </a:moveTo>
                <a:cubicBezTo>
                  <a:pt x="2336" y="1935"/>
                  <a:pt x="2336" y="1935"/>
                  <a:pt x="2336" y="1935"/>
                </a:cubicBezTo>
                <a:cubicBezTo>
                  <a:pt x="2336" y="1907"/>
                  <a:pt x="2336" y="1907"/>
                  <a:pt x="2336" y="1907"/>
                </a:cubicBezTo>
                <a:cubicBezTo>
                  <a:pt x="2384" y="1907"/>
                  <a:pt x="2384" y="1907"/>
                  <a:pt x="2384" y="1907"/>
                </a:cubicBezTo>
                <a:lnTo>
                  <a:pt x="2384" y="1935"/>
                </a:lnTo>
                <a:close/>
                <a:moveTo>
                  <a:pt x="2256" y="1935"/>
                </a:moveTo>
                <a:cubicBezTo>
                  <a:pt x="2208" y="1935"/>
                  <a:pt x="2208" y="1935"/>
                  <a:pt x="2208" y="1935"/>
                </a:cubicBezTo>
                <a:cubicBezTo>
                  <a:pt x="2208" y="1907"/>
                  <a:pt x="2208" y="1907"/>
                  <a:pt x="2208" y="1907"/>
                </a:cubicBezTo>
                <a:cubicBezTo>
                  <a:pt x="2256" y="1907"/>
                  <a:pt x="2256" y="1907"/>
                  <a:pt x="2256" y="1907"/>
                </a:cubicBezTo>
                <a:lnTo>
                  <a:pt x="2256" y="1935"/>
                </a:lnTo>
                <a:close/>
                <a:moveTo>
                  <a:pt x="2127" y="1935"/>
                </a:moveTo>
                <a:cubicBezTo>
                  <a:pt x="2079" y="1935"/>
                  <a:pt x="2079" y="1935"/>
                  <a:pt x="2079" y="1935"/>
                </a:cubicBezTo>
                <a:cubicBezTo>
                  <a:pt x="2079" y="1907"/>
                  <a:pt x="2079" y="1907"/>
                  <a:pt x="2079" y="1907"/>
                </a:cubicBezTo>
                <a:cubicBezTo>
                  <a:pt x="2127" y="1907"/>
                  <a:pt x="2127" y="1907"/>
                  <a:pt x="2127" y="1907"/>
                </a:cubicBezTo>
                <a:lnTo>
                  <a:pt x="2127" y="1935"/>
                </a:lnTo>
                <a:close/>
                <a:moveTo>
                  <a:pt x="1999" y="1935"/>
                </a:moveTo>
                <a:cubicBezTo>
                  <a:pt x="1951" y="1935"/>
                  <a:pt x="1951" y="1935"/>
                  <a:pt x="1951" y="1935"/>
                </a:cubicBezTo>
                <a:cubicBezTo>
                  <a:pt x="1951" y="1907"/>
                  <a:pt x="1951" y="1907"/>
                  <a:pt x="1951" y="1907"/>
                </a:cubicBezTo>
                <a:cubicBezTo>
                  <a:pt x="1999" y="1907"/>
                  <a:pt x="1999" y="1907"/>
                  <a:pt x="1999" y="1907"/>
                </a:cubicBezTo>
                <a:lnTo>
                  <a:pt x="1999" y="1935"/>
                </a:lnTo>
                <a:close/>
                <a:moveTo>
                  <a:pt x="1871" y="1935"/>
                </a:moveTo>
                <a:cubicBezTo>
                  <a:pt x="1823" y="1935"/>
                  <a:pt x="1823" y="1935"/>
                  <a:pt x="1823" y="1935"/>
                </a:cubicBezTo>
                <a:cubicBezTo>
                  <a:pt x="1823" y="1907"/>
                  <a:pt x="1823" y="1907"/>
                  <a:pt x="1823" y="1907"/>
                </a:cubicBezTo>
                <a:cubicBezTo>
                  <a:pt x="1871" y="1907"/>
                  <a:pt x="1871" y="1907"/>
                  <a:pt x="1871" y="1907"/>
                </a:cubicBezTo>
                <a:lnTo>
                  <a:pt x="1871" y="1935"/>
                </a:lnTo>
                <a:close/>
                <a:moveTo>
                  <a:pt x="1743" y="1935"/>
                </a:moveTo>
                <a:cubicBezTo>
                  <a:pt x="1694" y="1935"/>
                  <a:pt x="1694" y="1935"/>
                  <a:pt x="1694" y="1935"/>
                </a:cubicBezTo>
                <a:cubicBezTo>
                  <a:pt x="1694" y="1907"/>
                  <a:pt x="1694" y="1907"/>
                  <a:pt x="1694" y="1907"/>
                </a:cubicBezTo>
                <a:cubicBezTo>
                  <a:pt x="1743" y="1907"/>
                  <a:pt x="1743" y="1907"/>
                  <a:pt x="1743" y="1907"/>
                </a:cubicBezTo>
                <a:lnTo>
                  <a:pt x="1743" y="1935"/>
                </a:lnTo>
                <a:close/>
                <a:moveTo>
                  <a:pt x="1614" y="1935"/>
                </a:moveTo>
                <a:cubicBezTo>
                  <a:pt x="1566" y="1935"/>
                  <a:pt x="1566" y="1935"/>
                  <a:pt x="1566" y="1935"/>
                </a:cubicBezTo>
                <a:cubicBezTo>
                  <a:pt x="1566" y="1907"/>
                  <a:pt x="1566" y="1907"/>
                  <a:pt x="1566" y="1907"/>
                </a:cubicBezTo>
                <a:cubicBezTo>
                  <a:pt x="1614" y="1907"/>
                  <a:pt x="1614" y="1907"/>
                  <a:pt x="1614" y="1907"/>
                </a:cubicBezTo>
                <a:lnTo>
                  <a:pt x="1614" y="1935"/>
                </a:lnTo>
                <a:close/>
                <a:moveTo>
                  <a:pt x="1485" y="1935"/>
                </a:moveTo>
                <a:cubicBezTo>
                  <a:pt x="1437" y="1935"/>
                  <a:pt x="1437" y="1935"/>
                  <a:pt x="1437" y="1935"/>
                </a:cubicBezTo>
                <a:cubicBezTo>
                  <a:pt x="1437" y="1907"/>
                  <a:pt x="1437" y="1907"/>
                  <a:pt x="1437" y="1907"/>
                </a:cubicBezTo>
                <a:cubicBezTo>
                  <a:pt x="1485" y="1907"/>
                  <a:pt x="1485" y="1907"/>
                  <a:pt x="1485" y="1907"/>
                </a:cubicBezTo>
                <a:lnTo>
                  <a:pt x="1485" y="1935"/>
                </a:lnTo>
                <a:close/>
                <a:moveTo>
                  <a:pt x="1355" y="1931"/>
                </a:moveTo>
                <a:cubicBezTo>
                  <a:pt x="1339" y="1928"/>
                  <a:pt x="1323" y="1925"/>
                  <a:pt x="1307" y="1922"/>
                </a:cubicBezTo>
                <a:cubicBezTo>
                  <a:pt x="1313" y="1894"/>
                  <a:pt x="1313" y="1894"/>
                  <a:pt x="1313" y="1894"/>
                </a:cubicBezTo>
                <a:cubicBezTo>
                  <a:pt x="1328" y="1898"/>
                  <a:pt x="1344" y="1901"/>
                  <a:pt x="1359" y="1903"/>
                </a:cubicBezTo>
                <a:lnTo>
                  <a:pt x="1355" y="1931"/>
                </a:lnTo>
                <a:close/>
                <a:moveTo>
                  <a:pt x="1229" y="1895"/>
                </a:moveTo>
                <a:cubicBezTo>
                  <a:pt x="1214" y="1888"/>
                  <a:pt x="1199" y="1880"/>
                  <a:pt x="1185" y="1872"/>
                </a:cubicBezTo>
                <a:cubicBezTo>
                  <a:pt x="1199" y="1848"/>
                  <a:pt x="1199" y="1848"/>
                  <a:pt x="1199" y="1848"/>
                </a:cubicBezTo>
                <a:cubicBezTo>
                  <a:pt x="1213" y="1856"/>
                  <a:pt x="1226" y="1863"/>
                  <a:pt x="1240" y="1869"/>
                </a:cubicBezTo>
                <a:lnTo>
                  <a:pt x="1229" y="1895"/>
                </a:lnTo>
                <a:close/>
                <a:moveTo>
                  <a:pt x="1119" y="1823"/>
                </a:moveTo>
                <a:cubicBezTo>
                  <a:pt x="1106" y="1812"/>
                  <a:pt x="1095" y="1800"/>
                  <a:pt x="1084" y="1788"/>
                </a:cubicBezTo>
                <a:cubicBezTo>
                  <a:pt x="1105" y="1769"/>
                  <a:pt x="1105" y="1769"/>
                  <a:pt x="1105" y="1769"/>
                </a:cubicBezTo>
                <a:cubicBezTo>
                  <a:pt x="1115" y="1781"/>
                  <a:pt x="1126" y="1792"/>
                  <a:pt x="1137" y="1802"/>
                </a:cubicBezTo>
                <a:lnTo>
                  <a:pt x="1119" y="1823"/>
                </a:lnTo>
                <a:close/>
                <a:moveTo>
                  <a:pt x="1035" y="1722"/>
                </a:moveTo>
                <a:cubicBezTo>
                  <a:pt x="1026" y="1708"/>
                  <a:pt x="1018" y="1693"/>
                  <a:pt x="1011" y="1678"/>
                </a:cubicBezTo>
                <a:cubicBezTo>
                  <a:pt x="1036" y="1666"/>
                  <a:pt x="1036" y="1666"/>
                  <a:pt x="1036" y="1666"/>
                </a:cubicBezTo>
                <a:cubicBezTo>
                  <a:pt x="1043" y="1680"/>
                  <a:pt x="1050" y="1694"/>
                  <a:pt x="1058" y="1707"/>
                </a:cubicBezTo>
                <a:lnTo>
                  <a:pt x="1035" y="1722"/>
                </a:lnTo>
                <a:close/>
                <a:moveTo>
                  <a:pt x="981" y="1602"/>
                </a:moveTo>
                <a:cubicBezTo>
                  <a:pt x="976" y="1586"/>
                  <a:pt x="972" y="1570"/>
                  <a:pt x="969" y="1554"/>
                </a:cubicBezTo>
                <a:cubicBezTo>
                  <a:pt x="996" y="1548"/>
                  <a:pt x="996" y="1548"/>
                  <a:pt x="996" y="1548"/>
                </a:cubicBezTo>
                <a:cubicBezTo>
                  <a:pt x="1000" y="1564"/>
                  <a:pt x="1003" y="1579"/>
                  <a:pt x="1008" y="1594"/>
                </a:cubicBezTo>
                <a:lnTo>
                  <a:pt x="981" y="1602"/>
                </a:lnTo>
                <a:close/>
                <a:moveTo>
                  <a:pt x="959" y="1473"/>
                </a:moveTo>
                <a:cubicBezTo>
                  <a:pt x="959" y="1464"/>
                  <a:pt x="958" y="1456"/>
                  <a:pt x="958" y="1448"/>
                </a:cubicBezTo>
                <a:cubicBezTo>
                  <a:pt x="958" y="1443"/>
                  <a:pt x="958" y="1438"/>
                  <a:pt x="958" y="1434"/>
                </a:cubicBezTo>
                <a:cubicBezTo>
                  <a:pt x="959" y="1430"/>
                  <a:pt x="959" y="1427"/>
                  <a:pt x="959" y="1423"/>
                </a:cubicBezTo>
                <a:cubicBezTo>
                  <a:pt x="987" y="1425"/>
                  <a:pt x="987" y="1425"/>
                  <a:pt x="987" y="1425"/>
                </a:cubicBezTo>
                <a:cubicBezTo>
                  <a:pt x="987" y="1428"/>
                  <a:pt x="987" y="1431"/>
                  <a:pt x="986" y="1434"/>
                </a:cubicBezTo>
                <a:cubicBezTo>
                  <a:pt x="986" y="1439"/>
                  <a:pt x="986" y="1443"/>
                  <a:pt x="986" y="1448"/>
                </a:cubicBezTo>
                <a:cubicBezTo>
                  <a:pt x="986" y="1455"/>
                  <a:pt x="986" y="1463"/>
                  <a:pt x="987" y="1471"/>
                </a:cubicBezTo>
                <a:lnTo>
                  <a:pt x="959" y="1473"/>
                </a:lnTo>
                <a:close/>
                <a:moveTo>
                  <a:pt x="996" y="1347"/>
                </a:moveTo>
                <a:cubicBezTo>
                  <a:pt x="969" y="1342"/>
                  <a:pt x="969" y="1342"/>
                  <a:pt x="969" y="1342"/>
                </a:cubicBezTo>
                <a:cubicBezTo>
                  <a:pt x="972" y="1326"/>
                  <a:pt x="976" y="1310"/>
                  <a:pt x="981" y="1294"/>
                </a:cubicBezTo>
                <a:cubicBezTo>
                  <a:pt x="1008" y="1302"/>
                  <a:pt x="1008" y="1302"/>
                  <a:pt x="1008" y="1302"/>
                </a:cubicBezTo>
                <a:cubicBezTo>
                  <a:pt x="1003" y="1317"/>
                  <a:pt x="999" y="1332"/>
                  <a:pt x="996" y="1347"/>
                </a:cubicBezTo>
                <a:close/>
                <a:moveTo>
                  <a:pt x="1036" y="1230"/>
                </a:moveTo>
                <a:cubicBezTo>
                  <a:pt x="1011" y="1217"/>
                  <a:pt x="1011" y="1217"/>
                  <a:pt x="1011" y="1217"/>
                </a:cubicBezTo>
                <a:cubicBezTo>
                  <a:pt x="1018" y="1203"/>
                  <a:pt x="1026" y="1188"/>
                  <a:pt x="1034" y="1174"/>
                </a:cubicBezTo>
                <a:cubicBezTo>
                  <a:pt x="1058" y="1189"/>
                  <a:pt x="1058" y="1189"/>
                  <a:pt x="1058" y="1189"/>
                </a:cubicBezTo>
                <a:cubicBezTo>
                  <a:pt x="1050" y="1202"/>
                  <a:pt x="1043" y="1216"/>
                  <a:pt x="1036" y="1230"/>
                </a:cubicBezTo>
                <a:close/>
                <a:moveTo>
                  <a:pt x="1104" y="1126"/>
                </a:moveTo>
                <a:cubicBezTo>
                  <a:pt x="1083" y="1108"/>
                  <a:pt x="1083" y="1108"/>
                  <a:pt x="1083" y="1108"/>
                </a:cubicBezTo>
                <a:cubicBezTo>
                  <a:pt x="1094" y="1095"/>
                  <a:pt x="1106" y="1083"/>
                  <a:pt x="1118" y="1072"/>
                </a:cubicBezTo>
                <a:cubicBezTo>
                  <a:pt x="1136" y="1093"/>
                  <a:pt x="1136" y="1093"/>
                  <a:pt x="1136" y="1093"/>
                </a:cubicBezTo>
                <a:cubicBezTo>
                  <a:pt x="1125" y="1103"/>
                  <a:pt x="1114" y="1115"/>
                  <a:pt x="1104" y="1126"/>
                </a:cubicBezTo>
                <a:close/>
                <a:moveTo>
                  <a:pt x="1198" y="1046"/>
                </a:moveTo>
                <a:cubicBezTo>
                  <a:pt x="1183" y="1022"/>
                  <a:pt x="1183" y="1022"/>
                  <a:pt x="1183" y="1022"/>
                </a:cubicBezTo>
                <a:cubicBezTo>
                  <a:pt x="1197" y="1014"/>
                  <a:pt x="1212" y="1006"/>
                  <a:pt x="1227" y="999"/>
                </a:cubicBezTo>
                <a:cubicBezTo>
                  <a:pt x="1239" y="1024"/>
                  <a:pt x="1239" y="1024"/>
                  <a:pt x="1239" y="1024"/>
                </a:cubicBezTo>
                <a:cubicBezTo>
                  <a:pt x="1225" y="1031"/>
                  <a:pt x="1211" y="1038"/>
                  <a:pt x="1198" y="1046"/>
                </a:cubicBezTo>
                <a:close/>
                <a:moveTo>
                  <a:pt x="1311" y="998"/>
                </a:moveTo>
                <a:cubicBezTo>
                  <a:pt x="1304" y="971"/>
                  <a:pt x="1304" y="971"/>
                  <a:pt x="1304" y="971"/>
                </a:cubicBezTo>
                <a:cubicBezTo>
                  <a:pt x="1320" y="967"/>
                  <a:pt x="1336" y="963"/>
                  <a:pt x="1353" y="961"/>
                </a:cubicBezTo>
                <a:cubicBezTo>
                  <a:pt x="1357" y="989"/>
                  <a:pt x="1357" y="989"/>
                  <a:pt x="1357" y="989"/>
                </a:cubicBezTo>
                <a:cubicBezTo>
                  <a:pt x="1341" y="991"/>
                  <a:pt x="1326" y="994"/>
                  <a:pt x="1311" y="998"/>
                </a:cubicBezTo>
                <a:close/>
                <a:moveTo>
                  <a:pt x="5970" y="984"/>
                </a:moveTo>
                <a:cubicBezTo>
                  <a:pt x="5922" y="984"/>
                  <a:pt x="5922" y="984"/>
                  <a:pt x="5922" y="984"/>
                </a:cubicBezTo>
                <a:cubicBezTo>
                  <a:pt x="5922" y="956"/>
                  <a:pt x="5922" y="956"/>
                  <a:pt x="5922" y="956"/>
                </a:cubicBezTo>
                <a:cubicBezTo>
                  <a:pt x="5970" y="956"/>
                  <a:pt x="5970" y="956"/>
                  <a:pt x="5970" y="956"/>
                </a:cubicBezTo>
                <a:lnTo>
                  <a:pt x="5970" y="984"/>
                </a:lnTo>
                <a:close/>
                <a:moveTo>
                  <a:pt x="5841" y="984"/>
                </a:moveTo>
                <a:cubicBezTo>
                  <a:pt x="5793" y="984"/>
                  <a:pt x="5793" y="984"/>
                  <a:pt x="5793" y="984"/>
                </a:cubicBezTo>
                <a:cubicBezTo>
                  <a:pt x="5793" y="956"/>
                  <a:pt x="5793" y="956"/>
                  <a:pt x="5793" y="956"/>
                </a:cubicBezTo>
                <a:cubicBezTo>
                  <a:pt x="5841" y="956"/>
                  <a:pt x="5841" y="956"/>
                  <a:pt x="5841" y="956"/>
                </a:cubicBezTo>
                <a:lnTo>
                  <a:pt x="5841" y="984"/>
                </a:lnTo>
                <a:close/>
                <a:moveTo>
                  <a:pt x="5713" y="984"/>
                </a:moveTo>
                <a:cubicBezTo>
                  <a:pt x="5665" y="984"/>
                  <a:pt x="5665" y="984"/>
                  <a:pt x="5665" y="984"/>
                </a:cubicBezTo>
                <a:cubicBezTo>
                  <a:pt x="5665" y="956"/>
                  <a:pt x="5665" y="956"/>
                  <a:pt x="5665" y="956"/>
                </a:cubicBezTo>
                <a:cubicBezTo>
                  <a:pt x="5713" y="956"/>
                  <a:pt x="5713" y="956"/>
                  <a:pt x="5713" y="956"/>
                </a:cubicBezTo>
                <a:lnTo>
                  <a:pt x="5713" y="984"/>
                </a:lnTo>
                <a:close/>
                <a:moveTo>
                  <a:pt x="5584" y="984"/>
                </a:moveTo>
                <a:cubicBezTo>
                  <a:pt x="5536" y="984"/>
                  <a:pt x="5536" y="984"/>
                  <a:pt x="5536" y="984"/>
                </a:cubicBezTo>
                <a:cubicBezTo>
                  <a:pt x="5536" y="956"/>
                  <a:pt x="5536" y="956"/>
                  <a:pt x="5536" y="956"/>
                </a:cubicBezTo>
                <a:cubicBezTo>
                  <a:pt x="5584" y="956"/>
                  <a:pt x="5584" y="956"/>
                  <a:pt x="5584" y="956"/>
                </a:cubicBezTo>
                <a:lnTo>
                  <a:pt x="5584" y="984"/>
                </a:lnTo>
                <a:close/>
                <a:moveTo>
                  <a:pt x="5456" y="984"/>
                </a:moveTo>
                <a:cubicBezTo>
                  <a:pt x="5408" y="984"/>
                  <a:pt x="5408" y="984"/>
                  <a:pt x="5408" y="984"/>
                </a:cubicBezTo>
                <a:cubicBezTo>
                  <a:pt x="5408" y="956"/>
                  <a:pt x="5408" y="956"/>
                  <a:pt x="5408" y="956"/>
                </a:cubicBezTo>
                <a:cubicBezTo>
                  <a:pt x="5456" y="956"/>
                  <a:pt x="5456" y="956"/>
                  <a:pt x="5456" y="956"/>
                </a:cubicBezTo>
                <a:lnTo>
                  <a:pt x="5456" y="984"/>
                </a:lnTo>
                <a:close/>
                <a:moveTo>
                  <a:pt x="5328" y="984"/>
                </a:moveTo>
                <a:cubicBezTo>
                  <a:pt x="5280" y="984"/>
                  <a:pt x="5280" y="984"/>
                  <a:pt x="5280" y="984"/>
                </a:cubicBezTo>
                <a:cubicBezTo>
                  <a:pt x="5280" y="956"/>
                  <a:pt x="5280" y="956"/>
                  <a:pt x="5280" y="956"/>
                </a:cubicBezTo>
                <a:cubicBezTo>
                  <a:pt x="5328" y="956"/>
                  <a:pt x="5328" y="956"/>
                  <a:pt x="5328" y="956"/>
                </a:cubicBezTo>
                <a:lnTo>
                  <a:pt x="5328" y="984"/>
                </a:lnTo>
                <a:close/>
                <a:moveTo>
                  <a:pt x="5200" y="984"/>
                </a:moveTo>
                <a:cubicBezTo>
                  <a:pt x="5152" y="984"/>
                  <a:pt x="5152" y="984"/>
                  <a:pt x="5152" y="984"/>
                </a:cubicBezTo>
                <a:cubicBezTo>
                  <a:pt x="5152" y="956"/>
                  <a:pt x="5152" y="956"/>
                  <a:pt x="5152" y="956"/>
                </a:cubicBezTo>
                <a:cubicBezTo>
                  <a:pt x="5200" y="956"/>
                  <a:pt x="5200" y="956"/>
                  <a:pt x="5200" y="956"/>
                </a:cubicBezTo>
                <a:lnTo>
                  <a:pt x="5200" y="984"/>
                </a:lnTo>
                <a:close/>
                <a:moveTo>
                  <a:pt x="5071" y="984"/>
                </a:moveTo>
                <a:cubicBezTo>
                  <a:pt x="5023" y="984"/>
                  <a:pt x="5023" y="984"/>
                  <a:pt x="5023" y="984"/>
                </a:cubicBezTo>
                <a:cubicBezTo>
                  <a:pt x="5023" y="956"/>
                  <a:pt x="5023" y="956"/>
                  <a:pt x="5023" y="956"/>
                </a:cubicBezTo>
                <a:cubicBezTo>
                  <a:pt x="5071" y="956"/>
                  <a:pt x="5071" y="956"/>
                  <a:pt x="5071" y="956"/>
                </a:cubicBezTo>
                <a:lnTo>
                  <a:pt x="5071" y="984"/>
                </a:lnTo>
                <a:close/>
                <a:moveTo>
                  <a:pt x="4943" y="984"/>
                </a:moveTo>
                <a:cubicBezTo>
                  <a:pt x="4895" y="984"/>
                  <a:pt x="4895" y="984"/>
                  <a:pt x="4895" y="984"/>
                </a:cubicBezTo>
                <a:cubicBezTo>
                  <a:pt x="4895" y="956"/>
                  <a:pt x="4895" y="956"/>
                  <a:pt x="4895" y="956"/>
                </a:cubicBezTo>
                <a:cubicBezTo>
                  <a:pt x="4943" y="956"/>
                  <a:pt x="4943" y="956"/>
                  <a:pt x="4943" y="956"/>
                </a:cubicBezTo>
                <a:lnTo>
                  <a:pt x="4943" y="984"/>
                </a:lnTo>
                <a:close/>
                <a:moveTo>
                  <a:pt x="4815" y="984"/>
                </a:moveTo>
                <a:cubicBezTo>
                  <a:pt x="4767" y="984"/>
                  <a:pt x="4767" y="984"/>
                  <a:pt x="4767" y="984"/>
                </a:cubicBezTo>
                <a:cubicBezTo>
                  <a:pt x="4767" y="956"/>
                  <a:pt x="4767" y="956"/>
                  <a:pt x="4767" y="956"/>
                </a:cubicBezTo>
                <a:cubicBezTo>
                  <a:pt x="4815" y="956"/>
                  <a:pt x="4815" y="956"/>
                  <a:pt x="4815" y="956"/>
                </a:cubicBezTo>
                <a:lnTo>
                  <a:pt x="4815" y="984"/>
                </a:lnTo>
                <a:close/>
                <a:moveTo>
                  <a:pt x="4687" y="984"/>
                </a:moveTo>
                <a:cubicBezTo>
                  <a:pt x="4639" y="984"/>
                  <a:pt x="4639" y="984"/>
                  <a:pt x="4639" y="984"/>
                </a:cubicBezTo>
                <a:cubicBezTo>
                  <a:pt x="4639" y="956"/>
                  <a:pt x="4639" y="956"/>
                  <a:pt x="4639" y="956"/>
                </a:cubicBezTo>
                <a:cubicBezTo>
                  <a:pt x="4687" y="956"/>
                  <a:pt x="4687" y="956"/>
                  <a:pt x="4687" y="956"/>
                </a:cubicBezTo>
                <a:lnTo>
                  <a:pt x="4687" y="984"/>
                </a:lnTo>
                <a:close/>
                <a:moveTo>
                  <a:pt x="4559" y="984"/>
                </a:moveTo>
                <a:cubicBezTo>
                  <a:pt x="4511" y="984"/>
                  <a:pt x="4511" y="984"/>
                  <a:pt x="4511" y="984"/>
                </a:cubicBezTo>
                <a:cubicBezTo>
                  <a:pt x="4511" y="956"/>
                  <a:pt x="4511" y="956"/>
                  <a:pt x="4511" y="956"/>
                </a:cubicBezTo>
                <a:cubicBezTo>
                  <a:pt x="4559" y="956"/>
                  <a:pt x="4559" y="956"/>
                  <a:pt x="4559" y="956"/>
                </a:cubicBezTo>
                <a:lnTo>
                  <a:pt x="4559" y="984"/>
                </a:lnTo>
                <a:close/>
                <a:moveTo>
                  <a:pt x="4431" y="984"/>
                </a:moveTo>
                <a:cubicBezTo>
                  <a:pt x="4383" y="984"/>
                  <a:pt x="4383" y="984"/>
                  <a:pt x="4383" y="984"/>
                </a:cubicBezTo>
                <a:cubicBezTo>
                  <a:pt x="4383" y="956"/>
                  <a:pt x="4383" y="956"/>
                  <a:pt x="4383" y="956"/>
                </a:cubicBezTo>
                <a:cubicBezTo>
                  <a:pt x="4431" y="956"/>
                  <a:pt x="4431" y="956"/>
                  <a:pt x="4431" y="956"/>
                </a:cubicBezTo>
                <a:lnTo>
                  <a:pt x="4431" y="984"/>
                </a:lnTo>
                <a:close/>
                <a:moveTo>
                  <a:pt x="4302" y="984"/>
                </a:moveTo>
                <a:cubicBezTo>
                  <a:pt x="4254" y="984"/>
                  <a:pt x="4254" y="984"/>
                  <a:pt x="4254" y="984"/>
                </a:cubicBezTo>
                <a:cubicBezTo>
                  <a:pt x="4254" y="956"/>
                  <a:pt x="4254" y="956"/>
                  <a:pt x="4254" y="956"/>
                </a:cubicBezTo>
                <a:cubicBezTo>
                  <a:pt x="4302" y="956"/>
                  <a:pt x="4302" y="956"/>
                  <a:pt x="4302" y="956"/>
                </a:cubicBezTo>
                <a:lnTo>
                  <a:pt x="4302" y="984"/>
                </a:lnTo>
                <a:close/>
                <a:moveTo>
                  <a:pt x="4174" y="984"/>
                </a:moveTo>
                <a:cubicBezTo>
                  <a:pt x="4126" y="984"/>
                  <a:pt x="4126" y="984"/>
                  <a:pt x="4126" y="984"/>
                </a:cubicBezTo>
                <a:cubicBezTo>
                  <a:pt x="4126" y="956"/>
                  <a:pt x="4126" y="956"/>
                  <a:pt x="4126" y="956"/>
                </a:cubicBezTo>
                <a:cubicBezTo>
                  <a:pt x="4174" y="956"/>
                  <a:pt x="4174" y="956"/>
                  <a:pt x="4174" y="956"/>
                </a:cubicBezTo>
                <a:lnTo>
                  <a:pt x="4174" y="984"/>
                </a:lnTo>
                <a:close/>
                <a:moveTo>
                  <a:pt x="4046" y="984"/>
                </a:moveTo>
                <a:cubicBezTo>
                  <a:pt x="3998" y="984"/>
                  <a:pt x="3998" y="984"/>
                  <a:pt x="3998" y="984"/>
                </a:cubicBezTo>
                <a:cubicBezTo>
                  <a:pt x="3998" y="956"/>
                  <a:pt x="3998" y="956"/>
                  <a:pt x="3998" y="956"/>
                </a:cubicBezTo>
                <a:cubicBezTo>
                  <a:pt x="4046" y="956"/>
                  <a:pt x="4046" y="956"/>
                  <a:pt x="4046" y="956"/>
                </a:cubicBezTo>
                <a:lnTo>
                  <a:pt x="4046" y="984"/>
                </a:lnTo>
                <a:close/>
                <a:moveTo>
                  <a:pt x="3918" y="984"/>
                </a:moveTo>
                <a:cubicBezTo>
                  <a:pt x="3870" y="984"/>
                  <a:pt x="3870" y="984"/>
                  <a:pt x="3870" y="984"/>
                </a:cubicBezTo>
                <a:cubicBezTo>
                  <a:pt x="3870" y="956"/>
                  <a:pt x="3870" y="956"/>
                  <a:pt x="3870" y="956"/>
                </a:cubicBezTo>
                <a:cubicBezTo>
                  <a:pt x="3918" y="956"/>
                  <a:pt x="3918" y="956"/>
                  <a:pt x="3918" y="956"/>
                </a:cubicBezTo>
                <a:lnTo>
                  <a:pt x="3918" y="984"/>
                </a:lnTo>
                <a:close/>
                <a:moveTo>
                  <a:pt x="3790" y="984"/>
                </a:moveTo>
                <a:cubicBezTo>
                  <a:pt x="3742" y="984"/>
                  <a:pt x="3742" y="984"/>
                  <a:pt x="3742" y="984"/>
                </a:cubicBezTo>
                <a:cubicBezTo>
                  <a:pt x="3742" y="956"/>
                  <a:pt x="3742" y="956"/>
                  <a:pt x="3742" y="956"/>
                </a:cubicBezTo>
                <a:cubicBezTo>
                  <a:pt x="3790" y="956"/>
                  <a:pt x="3790" y="956"/>
                  <a:pt x="3790" y="956"/>
                </a:cubicBezTo>
                <a:lnTo>
                  <a:pt x="3790" y="984"/>
                </a:lnTo>
                <a:close/>
                <a:moveTo>
                  <a:pt x="3662" y="984"/>
                </a:moveTo>
                <a:cubicBezTo>
                  <a:pt x="3614" y="984"/>
                  <a:pt x="3614" y="984"/>
                  <a:pt x="3614" y="984"/>
                </a:cubicBezTo>
                <a:cubicBezTo>
                  <a:pt x="3614" y="956"/>
                  <a:pt x="3614" y="956"/>
                  <a:pt x="3614" y="956"/>
                </a:cubicBezTo>
                <a:cubicBezTo>
                  <a:pt x="3662" y="956"/>
                  <a:pt x="3662" y="956"/>
                  <a:pt x="3662" y="956"/>
                </a:cubicBezTo>
                <a:lnTo>
                  <a:pt x="3662" y="984"/>
                </a:lnTo>
                <a:close/>
                <a:moveTo>
                  <a:pt x="3533" y="984"/>
                </a:moveTo>
                <a:cubicBezTo>
                  <a:pt x="3485" y="984"/>
                  <a:pt x="3485" y="984"/>
                  <a:pt x="3485" y="984"/>
                </a:cubicBezTo>
                <a:cubicBezTo>
                  <a:pt x="3485" y="956"/>
                  <a:pt x="3485" y="956"/>
                  <a:pt x="3485" y="956"/>
                </a:cubicBezTo>
                <a:cubicBezTo>
                  <a:pt x="3533" y="956"/>
                  <a:pt x="3533" y="956"/>
                  <a:pt x="3533" y="956"/>
                </a:cubicBezTo>
                <a:lnTo>
                  <a:pt x="3533" y="984"/>
                </a:lnTo>
                <a:close/>
                <a:moveTo>
                  <a:pt x="3405" y="984"/>
                </a:moveTo>
                <a:cubicBezTo>
                  <a:pt x="3357" y="984"/>
                  <a:pt x="3357" y="984"/>
                  <a:pt x="3357" y="984"/>
                </a:cubicBezTo>
                <a:cubicBezTo>
                  <a:pt x="3357" y="956"/>
                  <a:pt x="3357" y="956"/>
                  <a:pt x="3357" y="956"/>
                </a:cubicBezTo>
                <a:cubicBezTo>
                  <a:pt x="3405" y="956"/>
                  <a:pt x="3405" y="956"/>
                  <a:pt x="3405" y="956"/>
                </a:cubicBezTo>
                <a:lnTo>
                  <a:pt x="3405" y="984"/>
                </a:lnTo>
                <a:close/>
                <a:moveTo>
                  <a:pt x="3277" y="984"/>
                </a:moveTo>
                <a:cubicBezTo>
                  <a:pt x="3229" y="984"/>
                  <a:pt x="3229" y="984"/>
                  <a:pt x="3229" y="984"/>
                </a:cubicBezTo>
                <a:cubicBezTo>
                  <a:pt x="3229" y="956"/>
                  <a:pt x="3229" y="956"/>
                  <a:pt x="3229" y="956"/>
                </a:cubicBezTo>
                <a:cubicBezTo>
                  <a:pt x="3277" y="956"/>
                  <a:pt x="3277" y="956"/>
                  <a:pt x="3277" y="956"/>
                </a:cubicBezTo>
                <a:lnTo>
                  <a:pt x="3277" y="984"/>
                </a:lnTo>
                <a:close/>
                <a:moveTo>
                  <a:pt x="3149" y="984"/>
                </a:moveTo>
                <a:cubicBezTo>
                  <a:pt x="3101" y="984"/>
                  <a:pt x="3101" y="984"/>
                  <a:pt x="3101" y="984"/>
                </a:cubicBezTo>
                <a:cubicBezTo>
                  <a:pt x="3101" y="956"/>
                  <a:pt x="3101" y="956"/>
                  <a:pt x="3101" y="956"/>
                </a:cubicBezTo>
                <a:cubicBezTo>
                  <a:pt x="3149" y="956"/>
                  <a:pt x="3149" y="956"/>
                  <a:pt x="3149" y="956"/>
                </a:cubicBezTo>
                <a:lnTo>
                  <a:pt x="3149" y="984"/>
                </a:lnTo>
                <a:close/>
                <a:moveTo>
                  <a:pt x="3020" y="984"/>
                </a:moveTo>
                <a:cubicBezTo>
                  <a:pt x="2972" y="984"/>
                  <a:pt x="2972" y="984"/>
                  <a:pt x="2972" y="984"/>
                </a:cubicBezTo>
                <a:cubicBezTo>
                  <a:pt x="2972" y="956"/>
                  <a:pt x="2972" y="956"/>
                  <a:pt x="2972" y="956"/>
                </a:cubicBezTo>
                <a:cubicBezTo>
                  <a:pt x="3020" y="956"/>
                  <a:pt x="3020" y="956"/>
                  <a:pt x="3020" y="956"/>
                </a:cubicBezTo>
                <a:lnTo>
                  <a:pt x="3020" y="984"/>
                </a:lnTo>
                <a:close/>
                <a:moveTo>
                  <a:pt x="2892" y="984"/>
                </a:moveTo>
                <a:cubicBezTo>
                  <a:pt x="2844" y="984"/>
                  <a:pt x="2844" y="984"/>
                  <a:pt x="2844" y="984"/>
                </a:cubicBezTo>
                <a:cubicBezTo>
                  <a:pt x="2844" y="956"/>
                  <a:pt x="2844" y="956"/>
                  <a:pt x="2844" y="956"/>
                </a:cubicBezTo>
                <a:cubicBezTo>
                  <a:pt x="2892" y="956"/>
                  <a:pt x="2892" y="956"/>
                  <a:pt x="2892" y="956"/>
                </a:cubicBezTo>
                <a:lnTo>
                  <a:pt x="2892" y="984"/>
                </a:lnTo>
                <a:close/>
                <a:moveTo>
                  <a:pt x="2764" y="984"/>
                </a:moveTo>
                <a:cubicBezTo>
                  <a:pt x="2715" y="984"/>
                  <a:pt x="2715" y="984"/>
                  <a:pt x="2715" y="984"/>
                </a:cubicBezTo>
                <a:cubicBezTo>
                  <a:pt x="2715" y="956"/>
                  <a:pt x="2715" y="956"/>
                  <a:pt x="2715" y="956"/>
                </a:cubicBezTo>
                <a:cubicBezTo>
                  <a:pt x="2764" y="956"/>
                  <a:pt x="2764" y="956"/>
                  <a:pt x="2764" y="956"/>
                </a:cubicBezTo>
                <a:lnTo>
                  <a:pt x="2764" y="984"/>
                </a:lnTo>
                <a:close/>
                <a:moveTo>
                  <a:pt x="2635" y="984"/>
                </a:moveTo>
                <a:cubicBezTo>
                  <a:pt x="2587" y="984"/>
                  <a:pt x="2587" y="984"/>
                  <a:pt x="2587" y="984"/>
                </a:cubicBezTo>
                <a:cubicBezTo>
                  <a:pt x="2587" y="956"/>
                  <a:pt x="2587" y="956"/>
                  <a:pt x="2587" y="956"/>
                </a:cubicBezTo>
                <a:cubicBezTo>
                  <a:pt x="2635" y="956"/>
                  <a:pt x="2635" y="956"/>
                  <a:pt x="2635" y="956"/>
                </a:cubicBezTo>
                <a:lnTo>
                  <a:pt x="2635" y="984"/>
                </a:lnTo>
                <a:close/>
                <a:moveTo>
                  <a:pt x="2507" y="984"/>
                </a:moveTo>
                <a:cubicBezTo>
                  <a:pt x="2459" y="984"/>
                  <a:pt x="2459" y="984"/>
                  <a:pt x="2459" y="984"/>
                </a:cubicBezTo>
                <a:cubicBezTo>
                  <a:pt x="2459" y="956"/>
                  <a:pt x="2459" y="956"/>
                  <a:pt x="2459" y="956"/>
                </a:cubicBezTo>
                <a:cubicBezTo>
                  <a:pt x="2507" y="956"/>
                  <a:pt x="2507" y="956"/>
                  <a:pt x="2507" y="956"/>
                </a:cubicBezTo>
                <a:lnTo>
                  <a:pt x="2507" y="984"/>
                </a:lnTo>
                <a:close/>
                <a:moveTo>
                  <a:pt x="2379" y="984"/>
                </a:moveTo>
                <a:cubicBezTo>
                  <a:pt x="2331" y="984"/>
                  <a:pt x="2331" y="984"/>
                  <a:pt x="2331" y="984"/>
                </a:cubicBezTo>
                <a:cubicBezTo>
                  <a:pt x="2331" y="956"/>
                  <a:pt x="2331" y="956"/>
                  <a:pt x="2331" y="956"/>
                </a:cubicBezTo>
                <a:cubicBezTo>
                  <a:pt x="2379" y="956"/>
                  <a:pt x="2379" y="956"/>
                  <a:pt x="2379" y="956"/>
                </a:cubicBezTo>
                <a:lnTo>
                  <a:pt x="2379" y="984"/>
                </a:lnTo>
                <a:close/>
                <a:moveTo>
                  <a:pt x="2251" y="984"/>
                </a:moveTo>
                <a:cubicBezTo>
                  <a:pt x="2203" y="984"/>
                  <a:pt x="2203" y="984"/>
                  <a:pt x="2203" y="984"/>
                </a:cubicBezTo>
                <a:cubicBezTo>
                  <a:pt x="2203" y="956"/>
                  <a:pt x="2203" y="956"/>
                  <a:pt x="2203" y="956"/>
                </a:cubicBezTo>
                <a:cubicBezTo>
                  <a:pt x="2251" y="956"/>
                  <a:pt x="2251" y="956"/>
                  <a:pt x="2251" y="956"/>
                </a:cubicBezTo>
                <a:lnTo>
                  <a:pt x="2251" y="984"/>
                </a:lnTo>
                <a:close/>
                <a:moveTo>
                  <a:pt x="2123" y="984"/>
                </a:moveTo>
                <a:cubicBezTo>
                  <a:pt x="2075" y="984"/>
                  <a:pt x="2075" y="984"/>
                  <a:pt x="2075" y="984"/>
                </a:cubicBezTo>
                <a:cubicBezTo>
                  <a:pt x="2075" y="956"/>
                  <a:pt x="2075" y="956"/>
                  <a:pt x="2075" y="956"/>
                </a:cubicBezTo>
                <a:cubicBezTo>
                  <a:pt x="2123" y="956"/>
                  <a:pt x="2123" y="956"/>
                  <a:pt x="2123" y="956"/>
                </a:cubicBezTo>
                <a:lnTo>
                  <a:pt x="2123" y="984"/>
                </a:lnTo>
                <a:close/>
                <a:moveTo>
                  <a:pt x="1995" y="984"/>
                </a:moveTo>
                <a:cubicBezTo>
                  <a:pt x="1947" y="984"/>
                  <a:pt x="1947" y="984"/>
                  <a:pt x="1947" y="984"/>
                </a:cubicBezTo>
                <a:cubicBezTo>
                  <a:pt x="1947" y="956"/>
                  <a:pt x="1947" y="956"/>
                  <a:pt x="1947" y="956"/>
                </a:cubicBezTo>
                <a:cubicBezTo>
                  <a:pt x="1995" y="956"/>
                  <a:pt x="1995" y="956"/>
                  <a:pt x="1995" y="956"/>
                </a:cubicBezTo>
                <a:lnTo>
                  <a:pt x="1995" y="984"/>
                </a:lnTo>
                <a:close/>
                <a:moveTo>
                  <a:pt x="1867" y="984"/>
                </a:moveTo>
                <a:cubicBezTo>
                  <a:pt x="1819" y="984"/>
                  <a:pt x="1819" y="984"/>
                  <a:pt x="1819" y="984"/>
                </a:cubicBezTo>
                <a:cubicBezTo>
                  <a:pt x="1819" y="956"/>
                  <a:pt x="1819" y="956"/>
                  <a:pt x="1819" y="956"/>
                </a:cubicBezTo>
                <a:cubicBezTo>
                  <a:pt x="1867" y="956"/>
                  <a:pt x="1867" y="956"/>
                  <a:pt x="1867" y="956"/>
                </a:cubicBezTo>
                <a:lnTo>
                  <a:pt x="1867" y="984"/>
                </a:lnTo>
                <a:close/>
                <a:moveTo>
                  <a:pt x="1739" y="984"/>
                </a:moveTo>
                <a:cubicBezTo>
                  <a:pt x="1691" y="984"/>
                  <a:pt x="1691" y="984"/>
                  <a:pt x="1691" y="984"/>
                </a:cubicBezTo>
                <a:cubicBezTo>
                  <a:pt x="1691" y="956"/>
                  <a:pt x="1691" y="956"/>
                  <a:pt x="1691" y="956"/>
                </a:cubicBezTo>
                <a:cubicBezTo>
                  <a:pt x="1739" y="956"/>
                  <a:pt x="1739" y="956"/>
                  <a:pt x="1739" y="956"/>
                </a:cubicBezTo>
                <a:lnTo>
                  <a:pt x="1739" y="984"/>
                </a:lnTo>
                <a:close/>
                <a:moveTo>
                  <a:pt x="1611" y="984"/>
                </a:moveTo>
                <a:cubicBezTo>
                  <a:pt x="1563" y="984"/>
                  <a:pt x="1563" y="984"/>
                  <a:pt x="1563" y="984"/>
                </a:cubicBezTo>
                <a:cubicBezTo>
                  <a:pt x="1563" y="956"/>
                  <a:pt x="1563" y="956"/>
                  <a:pt x="1563" y="956"/>
                </a:cubicBezTo>
                <a:cubicBezTo>
                  <a:pt x="1611" y="956"/>
                  <a:pt x="1611" y="956"/>
                  <a:pt x="1611" y="956"/>
                </a:cubicBezTo>
                <a:lnTo>
                  <a:pt x="1611" y="984"/>
                </a:lnTo>
                <a:close/>
                <a:moveTo>
                  <a:pt x="1483" y="984"/>
                </a:moveTo>
                <a:cubicBezTo>
                  <a:pt x="1435" y="984"/>
                  <a:pt x="1435" y="984"/>
                  <a:pt x="1435" y="984"/>
                </a:cubicBezTo>
                <a:cubicBezTo>
                  <a:pt x="1435" y="956"/>
                  <a:pt x="1435" y="956"/>
                  <a:pt x="1435" y="956"/>
                </a:cubicBezTo>
                <a:cubicBezTo>
                  <a:pt x="1483" y="956"/>
                  <a:pt x="1483" y="956"/>
                  <a:pt x="1483" y="956"/>
                </a:cubicBezTo>
                <a:lnTo>
                  <a:pt x="1483" y="984"/>
                </a:lnTo>
                <a:close/>
                <a:moveTo>
                  <a:pt x="6053" y="979"/>
                </a:moveTo>
                <a:cubicBezTo>
                  <a:pt x="6048" y="952"/>
                  <a:pt x="6048" y="952"/>
                  <a:pt x="6048" y="952"/>
                </a:cubicBezTo>
                <a:cubicBezTo>
                  <a:pt x="6062" y="949"/>
                  <a:pt x="6077" y="945"/>
                  <a:pt x="6092" y="940"/>
                </a:cubicBezTo>
                <a:cubicBezTo>
                  <a:pt x="6101" y="967"/>
                  <a:pt x="6101" y="967"/>
                  <a:pt x="6101" y="967"/>
                </a:cubicBezTo>
                <a:cubicBezTo>
                  <a:pt x="6085" y="972"/>
                  <a:pt x="6069" y="976"/>
                  <a:pt x="6053" y="979"/>
                </a:cubicBezTo>
                <a:close/>
                <a:moveTo>
                  <a:pt x="6176" y="933"/>
                </a:moveTo>
                <a:cubicBezTo>
                  <a:pt x="6162" y="908"/>
                  <a:pt x="6162" y="908"/>
                  <a:pt x="6162" y="908"/>
                </a:cubicBezTo>
                <a:cubicBezTo>
                  <a:pt x="6175" y="901"/>
                  <a:pt x="6188" y="892"/>
                  <a:pt x="6201" y="883"/>
                </a:cubicBezTo>
                <a:cubicBezTo>
                  <a:pt x="6218" y="905"/>
                  <a:pt x="6218" y="905"/>
                  <a:pt x="6218" y="905"/>
                </a:cubicBezTo>
                <a:cubicBezTo>
                  <a:pt x="6204" y="915"/>
                  <a:pt x="6190" y="924"/>
                  <a:pt x="6176" y="933"/>
                </a:cubicBezTo>
                <a:close/>
                <a:moveTo>
                  <a:pt x="6280" y="852"/>
                </a:moveTo>
                <a:cubicBezTo>
                  <a:pt x="6260" y="832"/>
                  <a:pt x="6260" y="832"/>
                  <a:pt x="6260" y="832"/>
                </a:cubicBezTo>
                <a:cubicBezTo>
                  <a:pt x="6271" y="821"/>
                  <a:pt x="6281" y="809"/>
                  <a:pt x="6291" y="797"/>
                </a:cubicBezTo>
                <a:cubicBezTo>
                  <a:pt x="6313" y="815"/>
                  <a:pt x="6313" y="815"/>
                  <a:pt x="6313" y="815"/>
                </a:cubicBezTo>
                <a:cubicBezTo>
                  <a:pt x="6302" y="828"/>
                  <a:pt x="6291" y="840"/>
                  <a:pt x="6280" y="852"/>
                </a:cubicBezTo>
                <a:close/>
                <a:moveTo>
                  <a:pt x="6360" y="748"/>
                </a:moveTo>
                <a:cubicBezTo>
                  <a:pt x="6336" y="734"/>
                  <a:pt x="6336" y="734"/>
                  <a:pt x="6336" y="734"/>
                </a:cubicBezTo>
                <a:cubicBezTo>
                  <a:pt x="6344" y="720"/>
                  <a:pt x="6352" y="707"/>
                  <a:pt x="6359" y="693"/>
                </a:cubicBezTo>
                <a:cubicBezTo>
                  <a:pt x="6384" y="705"/>
                  <a:pt x="6384" y="705"/>
                  <a:pt x="6384" y="705"/>
                </a:cubicBezTo>
                <a:cubicBezTo>
                  <a:pt x="6377" y="720"/>
                  <a:pt x="6369" y="734"/>
                  <a:pt x="6360" y="748"/>
                </a:cubicBezTo>
                <a:close/>
                <a:moveTo>
                  <a:pt x="6415" y="629"/>
                </a:moveTo>
                <a:cubicBezTo>
                  <a:pt x="6388" y="621"/>
                  <a:pt x="6388" y="621"/>
                  <a:pt x="6388" y="621"/>
                </a:cubicBezTo>
                <a:cubicBezTo>
                  <a:pt x="6393" y="606"/>
                  <a:pt x="6397" y="591"/>
                  <a:pt x="6400" y="576"/>
                </a:cubicBezTo>
                <a:cubicBezTo>
                  <a:pt x="6428" y="582"/>
                  <a:pt x="6428" y="582"/>
                  <a:pt x="6428" y="582"/>
                </a:cubicBezTo>
                <a:cubicBezTo>
                  <a:pt x="6424" y="597"/>
                  <a:pt x="6420" y="613"/>
                  <a:pt x="6415" y="629"/>
                </a:cubicBezTo>
                <a:close/>
                <a:moveTo>
                  <a:pt x="6439" y="500"/>
                </a:moveTo>
                <a:cubicBezTo>
                  <a:pt x="6411" y="499"/>
                  <a:pt x="6411" y="499"/>
                  <a:pt x="6411" y="499"/>
                </a:cubicBezTo>
                <a:cubicBezTo>
                  <a:pt x="6411" y="495"/>
                  <a:pt x="6411" y="491"/>
                  <a:pt x="6411" y="487"/>
                </a:cubicBezTo>
                <a:cubicBezTo>
                  <a:pt x="6411" y="485"/>
                  <a:pt x="6411" y="483"/>
                  <a:pt x="6411" y="481"/>
                </a:cubicBezTo>
                <a:cubicBezTo>
                  <a:pt x="6411" y="471"/>
                  <a:pt x="6411" y="462"/>
                  <a:pt x="6410" y="452"/>
                </a:cubicBezTo>
                <a:cubicBezTo>
                  <a:pt x="6438" y="451"/>
                  <a:pt x="6438" y="451"/>
                  <a:pt x="6438" y="451"/>
                </a:cubicBezTo>
                <a:cubicBezTo>
                  <a:pt x="6439" y="461"/>
                  <a:pt x="6439" y="471"/>
                  <a:pt x="6439" y="481"/>
                </a:cubicBezTo>
                <a:cubicBezTo>
                  <a:pt x="6439" y="483"/>
                  <a:pt x="6439" y="485"/>
                  <a:pt x="6439" y="487"/>
                </a:cubicBezTo>
                <a:cubicBezTo>
                  <a:pt x="6439" y="491"/>
                  <a:pt x="6439" y="496"/>
                  <a:pt x="6439" y="500"/>
                </a:cubicBezTo>
                <a:close/>
                <a:moveTo>
                  <a:pt x="6398" y="376"/>
                </a:moveTo>
                <a:cubicBezTo>
                  <a:pt x="6394" y="361"/>
                  <a:pt x="6390" y="346"/>
                  <a:pt x="6385" y="331"/>
                </a:cubicBezTo>
                <a:cubicBezTo>
                  <a:pt x="6411" y="322"/>
                  <a:pt x="6411" y="322"/>
                  <a:pt x="6411" y="322"/>
                </a:cubicBezTo>
                <a:cubicBezTo>
                  <a:pt x="6417" y="337"/>
                  <a:pt x="6421" y="353"/>
                  <a:pt x="6425" y="369"/>
                </a:cubicBezTo>
                <a:lnTo>
                  <a:pt x="6398" y="376"/>
                </a:lnTo>
                <a:close/>
                <a:moveTo>
                  <a:pt x="6353" y="260"/>
                </a:moveTo>
                <a:cubicBezTo>
                  <a:pt x="6346" y="247"/>
                  <a:pt x="6337" y="233"/>
                  <a:pt x="6329" y="220"/>
                </a:cubicBezTo>
                <a:cubicBezTo>
                  <a:pt x="6352" y="205"/>
                  <a:pt x="6352" y="205"/>
                  <a:pt x="6352" y="205"/>
                </a:cubicBezTo>
                <a:cubicBezTo>
                  <a:pt x="6361" y="218"/>
                  <a:pt x="6370" y="233"/>
                  <a:pt x="6378" y="247"/>
                </a:cubicBezTo>
                <a:lnTo>
                  <a:pt x="6353" y="260"/>
                </a:lnTo>
                <a:close/>
                <a:moveTo>
                  <a:pt x="6280" y="160"/>
                </a:moveTo>
                <a:cubicBezTo>
                  <a:pt x="6270" y="148"/>
                  <a:pt x="6259" y="137"/>
                  <a:pt x="6247" y="127"/>
                </a:cubicBezTo>
                <a:cubicBezTo>
                  <a:pt x="6265" y="106"/>
                  <a:pt x="6265" y="106"/>
                  <a:pt x="6265" y="106"/>
                </a:cubicBezTo>
                <a:cubicBezTo>
                  <a:pt x="6278" y="117"/>
                  <a:pt x="6290" y="128"/>
                  <a:pt x="6301" y="140"/>
                </a:cubicBezTo>
                <a:lnTo>
                  <a:pt x="6280" y="160"/>
                </a:lnTo>
                <a:close/>
                <a:moveTo>
                  <a:pt x="6184" y="82"/>
                </a:moveTo>
                <a:cubicBezTo>
                  <a:pt x="6171" y="74"/>
                  <a:pt x="6157" y="66"/>
                  <a:pt x="6143" y="60"/>
                </a:cubicBezTo>
                <a:cubicBezTo>
                  <a:pt x="6155" y="35"/>
                  <a:pt x="6155" y="35"/>
                  <a:pt x="6155" y="35"/>
                </a:cubicBezTo>
                <a:cubicBezTo>
                  <a:pt x="6170" y="41"/>
                  <a:pt x="6185" y="49"/>
                  <a:pt x="6199" y="58"/>
                </a:cubicBezTo>
                <a:lnTo>
                  <a:pt x="6184" y="82"/>
                </a:lnTo>
                <a:close/>
                <a:moveTo>
                  <a:pt x="6071" y="36"/>
                </a:moveTo>
                <a:cubicBezTo>
                  <a:pt x="6055" y="32"/>
                  <a:pt x="6040" y="30"/>
                  <a:pt x="6025" y="29"/>
                </a:cubicBezTo>
                <a:cubicBezTo>
                  <a:pt x="6027" y="1"/>
                  <a:pt x="6027" y="1"/>
                  <a:pt x="6027" y="1"/>
                </a:cubicBezTo>
                <a:cubicBezTo>
                  <a:pt x="6044" y="2"/>
                  <a:pt x="6060" y="5"/>
                  <a:pt x="6076" y="8"/>
                </a:cubicBezTo>
                <a:lnTo>
                  <a:pt x="6071" y="36"/>
                </a:lnTo>
                <a:close/>
                <a:moveTo>
                  <a:pt x="5946" y="28"/>
                </a:moveTo>
                <a:cubicBezTo>
                  <a:pt x="5898" y="28"/>
                  <a:pt x="5898" y="28"/>
                  <a:pt x="5898" y="28"/>
                </a:cubicBezTo>
                <a:cubicBezTo>
                  <a:pt x="5898" y="0"/>
                  <a:pt x="5898" y="0"/>
                  <a:pt x="5898" y="0"/>
                </a:cubicBezTo>
                <a:cubicBezTo>
                  <a:pt x="5946" y="0"/>
                  <a:pt x="5946" y="0"/>
                  <a:pt x="5946" y="0"/>
                </a:cubicBezTo>
                <a:lnTo>
                  <a:pt x="5946" y="28"/>
                </a:lnTo>
                <a:close/>
                <a:moveTo>
                  <a:pt x="5817" y="28"/>
                </a:moveTo>
                <a:cubicBezTo>
                  <a:pt x="5769" y="28"/>
                  <a:pt x="5769" y="28"/>
                  <a:pt x="5769" y="28"/>
                </a:cubicBezTo>
                <a:cubicBezTo>
                  <a:pt x="5769" y="0"/>
                  <a:pt x="5769" y="0"/>
                  <a:pt x="5769" y="0"/>
                </a:cubicBezTo>
                <a:cubicBezTo>
                  <a:pt x="5817" y="0"/>
                  <a:pt x="5817" y="0"/>
                  <a:pt x="5817" y="0"/>
                </a:cubicBezTo>
                <a:lnTo>
                  <a:pt x="5817" y="28"/>
                </a:lnTo>
                <a:close/>
                <a:moveTo>
                  <a:pt x="5689" y="28"/>
                </a:moveTo>
                <a:cubicBezTo>
                  <a:pt x="5641" y="28"/>
                  <a:pt x="5641" y="28"/>
                  <a:pt x="5641" y="28"/>
                </a:cubicBezTo>
                <a:cubicBezTo>
                  <a:pt x="5641" y="0"/>
                  <a:pt x="5641" y="0"/>
                  <a:pt x="5641" y="0"/>
                </a:cubicBezTo>
                <a:cubicBezTo>
                  <a:pt x="5689" y="0"/>
                  <a:pt x="5689" y="0"/>
                  <a:pt x="5689" y="0"/>
                </a:cubicBezTo>
                <a:lnTo>
                  <a:pt x="5689" y="28"/>
                </a:lnTo>
                <a:close/>
                <a:moveTo>
                  <a:pt x="5561" y="28"/>
                </a:moveTo>
                <a:cubicBezTo>
                  <a:pt x="5513" y="28"/>
                  <a:pt x="5513" y="28"/>
                  <a:pt x="5513" y="28"/>
                </a:cubicBezTo>
                <a:cubicBezTo>
                  <a:pt x="5513" y="0"/>
                  <a:pt x="5513" y="0"/>
                  <a:pt x="5513" y="0"/>
                </a:cubicBezTo>
                <a:cubicBezTo>
                  <a:pt x="5561" y="0"/>
                  <a:pt x="5561" y="0"/>
                  <a:pt x="5561" y="0"/>
                </a:cubicBezTo>
                <a:lnTo>
                  <a:pt x="5561" y="28"/>
                </a:lnTo>
                <a:close/>
                <a:moveTo>
                  <a:pt x="5432" y="28"/>
                </a:moveTo>
                <a:cubicBezTo>
                  <a:pt x="5384" y="28"/>
                  <a:pt x="5384" y="28"/>
                  <a:pt x="5384" y="28"/>
                </a:cubicBezTo>
                <a:cubicBezTo>
                  <a:pt x="5384" y="0"/>
                  <a:pt x="5384" y="0"/>
                  <a:pt x="5384" y="0"/>
                </a:cubicBezTo>
                <a:cubicBezTo>
                  <a:pt x="5432" y="0"/>
                  <a:pt x="5432" y="0"/>
                  <a:pt x="5432" y="0"/>
                </a:cubicBezTo>
                <a:lnTo>
                  <a:pt x="5432" y="28"/>
                </a:lnTo>
                <a:close/>
                <a:moveTo>
                  <a:pt x="5304" y="28"/>
                </a:moveTo>
                <a:cubicBezTo>
                  <a:pt x="5256" y="28"/>
                  <a:pt x="5256" y="28"/>
                  <a:pt x="5256" y="28"/>
                </a:cubicBezTo>
                <a:cubicBezTo>
                  <a:pt x="5256" y="0"/>
                  <a:pt x="5256" y="0"/>
                  <a:pt x="5256" y="0"/>
                </a:cubicBezTo>
                <a:cubicBezTo>
                  <a:pt x="5304" y="0"/>
                  <a:pt x="5304" y="0"/>
                  <a:pt x="5304" y="0"/>
                </a:cubicBezTo>
                <a:lnTo>
                  <a:pt x="5304" y="28"/>
                </a:lnTo>
                <a:close/>
                <a:moveTo>
                  <a:pt x="5176" y="28"/>
                </a:moveTo>
                <a:cubicBezTo>
                  <a:pt x="5128" y="28"/>
                  <a:pt x="5128" y="28"/>
                  <a:pt x="5128" y="28"/>
                </a:cubicBezTo>
                <a:cubicBezTo>
                  <a:pt x="5128" y="0"/>
                  <a:pt x="5128" y="0"/>
                  <a:pt x="5128" y="0"/>
                </a:cubicBezTo>
                <a:cubicBezTo>
                  <a:pt x="5176" y="0"/>
                  <a:pt x="5176" y="0"/>
                  <a:pt x="5176" y="0"/>
                </a:cubicBezTo>
                <a:lnTo>
                  <a:pt x="5176" y="28"/>
                </a:lnTo>
                <a:close/>
                <a:moveTo>
                  <a:pt x="5048" y="28"/>
                </a:moveTo>
                <a:cubicBezTo>
                  <a:pt x="5000" y="28"/>
                  <a:pt x="5000" y="28"/>
                  <a:pt x="5000" y="28"/>
                </a:cubicBezTo>
                <a:cubicBezTo>
                  <a:pt x="5000" y="0"/>
                  <a:pt x="5000" y="0"/>
                  <a:pt x="5000" y="0"/>
                </a:cubicBezTo>
                <a:cubicBezTo>
                  <a:pt x="5048" y="0"/>
                  <a:pt x="5048" y="0"/>
                  <a:pt x="5048" y="0"/>
                </a:cubicBezTo>
                <a:lnTo>
                  <a:pt x="5048" y="28"/>
                </a:lnTo>
                <a:close/>
                <a:moveTo>
                  <a:pt x="4920" y="28"/>
                </a:moveTo>
                <a:cubicBezTo>
                  <a:pt x="4872" y="28"/>
                  <a:pt x="4872" y="28"/>
                  <a:pt x="4872" y="28"/>
                </a:cubicBezTo>
                <a:cubicBezTo>
                  <a:pt x="4872" y="0"/>
                  <a:pt x="4872" y="0"/>
                  <a:pt x="4872" y="0"/>
                </a:cubicBezTo>
                <a:cubicBezTo>
                  <a:pt x="4920" y="0"/>
                  <a:pt x="4920" y="0"/>
                  <a:pt x="4920" y="0"/>
                </a:cubicBezTo>
                <a:lnTo>
                  <a:pt x="4920" y="28"/>
                </a:lnTo>
                <a:close/>
                <a:moveTo>
                  <a:pt x="4791" y="28"/>
                </a:moveTo>
                <a:cubicBezTo>
                  <a:pt x="4743" y="28"/>
                  <a:pt x="4743" y="28"/>
                  <a:pt x="4743" y="28"/>
                </a:cubicBezTo>
                <a:cubicBezTo>
                  <a:pt x="4743" y="0"/>
                  <a:pt x="4743" y="0"/>
                  <a:pt x="4743" y="0"/>
                </a:cubicBezTo>
                <a:cubicBezTo>
                  <a:pt x="4791" y="0"/>
                  <a:pt x="4791" y="0"/>
                  <a:pt x="4791" y="0"/>
                </a:cubicBezTo>
                <a:lnTo>
                  <a:pt x="4791" y="28"/>
                </a:lnTo>
                <a:close/>
                <a:moveTo>
                  <a:pt x="4663" y="28"/>
                </a:moveTo>
                <a:cubicBezTo>
                  <a:pt x="4615" y="28"/>
                  <a:pt x="4615" y="28"/>
                  <a:pt x="4615" y="28"/>
                </a:cubicBezTo>
                <a:cubicBezTo>
                  <a:pt x="4615" y="0"/>
                  <a:pt x="4615" y="0"/>
                  <a:pt x="4615" y="0"/>
                </a:cubicBezTo>
                <a:cubicBezTo>
                  <a:pt x="4663" y="0"/>
                  <a:pt x="4663" y="0"/>
                  <a:pt x="4663" y="0"/>
                </a:cubicBezTo>
                <a:lnTo>
                  <a:pt x="4663" y="28"/>
                </a:lnTo>
                <a:close/>
                <a:moveTo>
                  <a:pt x="4535" y="28"/>
                </a:moveTo>
                <a:cubicBezTo>
                  <a:pt x="4487" y="28"/>
                  <a:pt x="4487" y="28"/>
                  <a:pt x="4487" y="28"/>
                </a:cubicBezTo>
                <a:cubicBezTo>
                  <a:pt x="4487" y="0"/>
                  <a:pt x="4487" y="0"/>
                  <a:pt x="4487" y="0"/>
                </a:cubicBezTo>
                <a:cubicBezTo>
                  <a:pt x="4535" y="0"/>
                  <a:pt x="4535" y="0"/>
                  <a:pt x="4535" y="0"/>
                </a:cubicBezTo>
                <a:lnTo>
                  <a:pt x="4535" y="28"/>
                </a:lnTo>
                <a:close/>
                <a:moveTo>
                  <a:pt x="4407" y="28"/>
                </a:moveTo>
                <a:cubicBezTo>
                  <a:pt x="4359" y="28"/>
                  <a:pt x="4359" y="28"/>
                  <a:pt x="4359" y="28"/>
                </a:cubicBezTo>
                <a:cubicBezTo>
                  <a:pt x="4359" y="0"/>
                  <a:pt x="4359" y="0"/>
                  <a:pt x="4359" y="0"/>
                </a:cubicBezTo>
                <a:cubicBezTo>
                  <a:pt x="4407" y="0"/>
                  <a:pt x="4407" y="0"/>
                  <a:pt x="4407" y="0"/>
                </a:cubicBezTo>
                <a:lnTo>
                  <a:pt x="4407" y="28"/>
                </a:lnTo>
                <a:close/>
                <a:moveTo>
                  <a:pt x="4279" y="28"/>
                </a:moveTo>
                <a:cubicBezTo>
                  <a:pt x="4231" y="28"/>
                  <a:pt x="4231" y="28"/>
                  <a:pt x="4231" y="28"/>
                </a:cubicBezTo>
                <a:cubicBezTo>
                  <a:pt x="4231" y="0"/>
                  <a:pt x="4231" y="0"/>
                  <a:pt x="4231" y="0"/>
                </a:cubicBezTo>
                <a:cubicBezTo>
                  <a:pt x="4279" y="0"/>
                  <a:pt x="4279" y="0"/>
                  <a:pt x="4279" y="0"/>
                </a:cubicBezTo>
                <a:lnTo>
                  <a:pt x="4279" y="28"/>
                </a:lnTo>
                <a:close/>
                <a:moveTo>
                  <a:pt x="4151" y="28"/>
                </a:moveTo>
                <a:cubicBezTo>
                  <a:pt x="4103" y="28"/>
                  <a:pt x="4103" y="28"/>
                  <a:pt x="4103" y="28"/>
                </a:cubicBezTo>
                <a:cubicBezTo>
                  <a:pt x="4103" y="0"/>
                  <a:pt x="4103" y="0"/>
                  <a:pt x="4103" y="0"/>
                </a:cubicBezTo>
                <a:cubicBezTo>
                  <a:pt x="4151" y="0"/>
                  <a:pt x="4151" y="0"/>
                  <a:pt x="4151" y="0"/>
                </a:cubicBezTo>
                <a:lnTo>
                  <a:pt x="4151" y="28"/>
                </a:lnTo>
                <a:close/>
                <a:moveTo>
                  <a:pt x="4023" y="28"/>
                </a:moveTo>
                <a:cubicBezTo>
                  <a:pt x="3975" y="28"/>
                  <a:pt x="3975" y="28"/>
                  <a:pt x="3975" y="28"/>
                </a:cubicBezTo>
                <a:cubicBezTo>
                  <a:pt x="3975" y="0"/>
                  <a:pt x="3975" y="0"/>
                  <a:pt x="3975" y="0"/>
                </a:cubicBezTo>
                <a:cubicBezTo>
                  <a:pt x="4023" y="0"/>
                  <a:pt x="4023" y="0"/>
                  <a:pt x="4023" y="0"/>
                </a:cubicBezTo>
                <a:lnTo>
                  <a:pt x="4023" y="28"/>
                </a:lnTo>
                <a:close/>
                <a:moveTo>
                  <a:pt x="3895" y="28"/>
                </a:moveTo>
                <a:cubicBezTo>
                  <a:pt x="3847" y="28"/>
                  <a:pt x="3847" y="28"/>
                  <a:pt x="3847" y="28"/>
                </a:cubicBezTo>
                <a:cubicBezTo>
                  <a:pt x="3847" y="0"/>
                  <a:pt x="3847" y="0"/>
                  <a:pt x="3847" y="0"/>
                </a:cubicBezTo>
                <a:cubicBezTo>
                  <a:pt x="3895" y="0"/>
                  <a:pt x="3895" y="0"/>
                  <a:pt x="3895" y="0"/>
                </a:cubicBezTo>
                <a:lnTo>
                  <a:pt x="3895" y="28"/>
                </a:lnTo>
                <a:close/>
                <a:moveTo>
                  <a:pt x="3766" y="28"/>
                </a:moveTo>
                <a:cubicBezTo>
                  <a:pt x="3718" y="28"/>
                  <a:pt x="3718" y="28"/>
                  <a:pt x="3718" y="28"/>
                </a:cubicBezTo>
                <a:cubicBezTo>
                  <a:pt x="3718" y="0"/>
                  <a:pt x="3718" y="0"/>
                  <a:pt x="3718" y="0"/>
                </a:cubicBezTo>
                <a:cubicBezTo>
                  <a:pt x="3766" y="0"/>
                  <a:pt x="3766" y="0"/>
                  <a:pt x="3766" y="0"/>
                </a:cubicBezTo>
                <a:lnTo>
                  <a:pt x="3766" y="28"/>
                </a:lnTo>
                <a:close/>
                <a:moveTo>
                  <a:pt x="3638" y="28"/>
                </a:moveTo>
                <a:cubicBezTo>
                  <a:pt x="3590" y="28"/>
                  <a:pt x="3590" y="28"/>
                  <a:pt x="3590" y="28"/>
                </a:cubicBezTo>
                <a:cubicBezTo>
                  <a:pt x="3590" y="0"/>
                  <a:pt x="3590" y="0"/>
                  <a:pt x="3590" y="0"/>
                </a:cubicBezTo>
                <a:cubicBezTo>
                  <a:pt x="3638" y="0"/>
                  <a:pt x="3638" y="0"/>
                  <a:pt x="3638" y="0"/>
                </a:cubicBezTo>
                <a:lnTo>
                  <a:pt x="3638" y="28"/>
                </a:lnTo>
                <a:close/>
                <a:moveTo>
                  <a:pt x="3510" y="28"/>
                </a:moveTo>
                <a:cubicBezTo>
                  <a:pt x="3462" y="28"/>
                  <a:pt x="3462" y="28"/>
                  <a:pt x="3462" y="28"/>
                </a:cubicBezTo>
                <a:cubicBezTo>
                  <a:pt x="3462" y="0"/>
                  <a:pt x="3462" y="0"/>
                  <a:pt x="3462" y="0"/>
                </a:cubicBezTo>
                <a:cubicBezTo>
                  <a:pt x="3510" y="0"/>
                  <a:pt x="3510" y="0"/>
                  <a:pt x="3510" y="0"/>
                </a:cubicBezTo>
                <a:lnTo>
                  <a:pt x="3510" y="28"/>
                </a:lnTo>
                <a:close/>
                <a:moveTo>
                  <a:pt x="3382" y="28"/>
                </a:moveTo>
                <a:cubicBezTo>
                  <a:pt x="3334" y="28"/>
                  <a:pt x="3334" y="28"/>
                  <a:pt x="3334" y="28"/>
                </a:cubicBezTo>
                <a:cubicBezTo>
                  <a:pt x="3334" y="0"/>
                  <a:pt x="3334" y="0"/>
                  <a:pt x="3334" y="0"/>
                </a:cubicBezTo>
                <a:cubicBezTo>
                  <a:pt x="3382" y="0"/>
                  <a:pt x="3382" y="0"/>
                  <a:pt x="3382" y="0"/>
                </a:cubicBezTo>
                <a:lnTo>
                  <a:pt x="3382" y="28"/>
                </a:lnTo>
                <a:close/>
                <a:moveTo>
                  <a:pt x="3254" y="28"/>
                </a:moveTo>
                <a:cubicBezTo>
                  <a:pt x="3206" y="28"/>
                  <a:pt x="3206" y="28"/>
                  <a:pt x="3206" y="28"/>
                </a:cubicBezTo>
                <a:cubicBezTo>
                  <a:pt x="3206" y="0"/>
                  <a:pt x="3206" y="0"/>
                  <a:pt x="3206" y="0"/>
                </a:cubicBezTo>
                <a:cubicBezTo>
                  <a:pt x="3254" y="0"/>
                  <a:pt x="3254" y="0"/>
                  <a:pt x="3254" y="0"/>
                </a:cubicBezTo>
                <a:lnTo>
                  <a:pt x="3254" y="28"/>
                </a:lnTo>
                <a:close/>
                <a:moveTo>
                  <a:pt x="3126" y="28"/>
                </a:moveTo>
                <a:cubicBezTo>
                  <a:pt x="3078" y="28"/>
                  <a:pt x="3078" y="28"/>
                  <a:pt x="3078" y="28"/>
                </a:cubicBezTo>
                <a:cubicBezTo>
                  <a:pt x="3078" y="0"/>
                  <a:pt x="3078" y="0"/>
                  <a:pt x="3078" y="0"/>
                </a:cubicBezTo>
                <a:cubicBezTo>
                  <a:pt x="3126" y="0"/>
                  <a:pt x="3126" y="0"/>
                  <a:pt x="3126" y="0"/>
                </a:cubicBezTo>
                <a:lnTo>
                  <a:pt x="3126" y="28"/>
                </a:lnTo>
                <a:close/>
                <a:moveTo>
                  <a:pt x="2998" y="28"/>
                </a:moveTo>
                <a:cubicBezTo>
                  <a:pt x="2950" y="28"/>
                  <a:pt x="2950" y="28"/>
                  <a:pt x="2950" y="28"/>
                </a:cubicBezTo>
                <a:cubicBezTo>
                  <a:pt x="2950" y="0"/>
                  <a:pt x="2950" y="0"/>
                  <a:pt x="2950" y="0"/>
                </a:cubicBezTo>
                <a:cubicBezTo>
                  <a:pt x="2998" y="0"/>
                  <a:pt x="2998" y="0"/>
                  <a:pt x="2998" y="0"/>
                </a:cubicBezTo>
                <a:lnTo>
                  <a:pt x="2998" y="28"/>
                </a:lnTo>
                <a:close/>
                <a:moveTo>
                  <a:pt x="2869" y="28"/>
                </a:moveTo>
                <a:cubicBezTo>
                  <a:pt x="2821" y="28"/>
                  <a:pt x="2821" y="28"/>
                  <a:pt x="2821" y="28"/>
                </a:cubicBezTo>
                <a:cubicBezTo>
                  <a:pt x="2821" y="0"/>
                  <a:pt x="2821" y="0"/>
                  <a:pt x="2821" y="0"/>
                </a:cubicBezTo>
                <a:cubicBezTo>
                  <a:pt x="2869" y="0"/>
                  <a:pt x="2869" y="0"/>
                  <a:pt x="2869" y="0"/>
                </a:cubicBezTo>
                <a:lnTo>
                  <a:pt x="2869" y="28"/>
                </a:lnTo>
                <a:close/>
                <a:moveTo>
                  <a:pt x="2741" y="28"/>
                </a:moveTo>
                <a:cubicBezTo>
                  <a:pt x="2693" y="28"/>
                  <a:pt x="2693" y="28"/>
                  <a:pt x="2693" y="28"/>
                </a:cubicBezTo>
                <a:cubicBezTo>
                  <a:pt x="2693" y="0"/>
                  <a:pt x="2693" y="0"/>
                  <a:pt x="2693" y="0"/>
                </a:cubicBezTo>
                <a:cubicBezTo>
                  <a:pt x="2741" y="0"/>
                  <a:pt x="2741" y="0"/>
                  <a:pt x="2741" y="0"/>
                </a:cubicBezTo>
                <a:lnTo>
                  <a:pt x="2741" y="28"/>
                </a:lnTo>
                <a:close/>
                <a:moveTo>
                  <a:pt x="2614" y="28"/>
                </a:moveTo>
                <a:cubicBezTo>
                  <a:pt x="2566" y="28"/>
                  <a:pt x="2566" y="28"/>
                  <a:pt x="2566" y="28"/>
                </a:cubicBezTo>
                <a:cubicBezTo>
                  <a:pt x="2566" y="0"/>
                  <a:pt x="2566" y="0"/>
                  <a:pt x="2566" y="0"/>
                </a:cubicBezTo>
                <a:cubicBezTo>
                  <a:pt x="2614" y="0"/>
                  <a:pt x="2614" y="0"/>
                  <a:pt x="2614" y="0"/>
                </a:cubicBezTo>
                <a:lnTo>
                  <a:pt x="2614" y="28"/>
                </a:lnTo>
                <a:close/>
                <a:moveTo>
                  <a:pt x="2486" y="28"/>
                </a:moveTo>
                <a:cubicBezTo>
                  <a:pt x="2438" y="28"/>
                  <a:pt x="2438" y="28"/>
                  <a:pt x="2438" y="28"/>
                </a:cubicBezTo>
                <a:cubicBezTo>
                  <a:pt x="2438" y="0"/>
                  <a:pt x="2438" y="0"/>
                  <a:pt x="2438" y="0"/>
                </a:cubicBezTo>
                <a:cubicBezTo>
                  <a:pt x="2486" y="0"/>
                  <a:pt x="2486" y="0"/>
                  <a:pt x="2486" y="0"/>
                </a:cubicBezTo>
                <a:lnTo>
                  <a:pt x="2486" y="28"/>
                </a:lnTo>
                <a:close/>
                <a:moveTo>
                  <a:pt x="2358" y="28"/>
                </a:moveTo>
                <a:cubicBezTo>
                  <a:pt x="2309" y="28"/>
                  <a:pt x="2309" y="28"/>
                  <a:pt x="2309" y="28"/>
                </a:cubicBezTo>
                <a:cubicBezTo>
                  <a:pt x="2309" y="0"/>
                  <a:pt x="2309" y="0"/>
                  <a:pt x="2309" y="0"/>
                </a:cubicBezTo>
                <a:cubicBezTo>
                  <a:pt x="2358" y="0"/>
                  <a:pt x="2358" y="0"/>
                  <a:pt x="2358" y="0"/>
                </a:cubicBezTo>
                <a:lnTo>
                  <a:pt x="2358" y="28"/>
                </a:lnTo>
                <a:close/>
                <a:moveTo>
                  <a:pt x="2229" y="28"/>
                </a:moveTo>
                <a:cubicBezTo>
                  <a:pt x="2181" y="28"/>
                  <a:pt x="2181" y="28"/>
                  <a:pt x="2181" y="28"/>
                </a:cubicBezTo>
                <a:cubicBezTo>
                  <a:pt x="2181" y="0"/>
                  <a:pt x="2181" y="0"/>
                  <a:pt x="2181" y="0"/>
                </a:cubicBezTo>
                <a:cubicBezTo>
                  <a:pt x="2229" y="0"/>
                  <a:pt x="2229" y="0"/>
                  <a:pt x="2229" y="0"/>
                </a:cubicBezTo>
                <a:lnTo>
                  <a:pt x="2229" y="28"/>
                </a:lnTo>
                <a:close/>
                <a:moveTo>
                  <a:pt x="2101" y="28"/>
                </a:moveTo>
                <a:cubicBezTo>
                  <a:pt x="2053" y="28"/>
                  <a:pt x="2053" y="28"/>
                  <a:pt x="2053" y="28"/>
                </a:cubicBezTo>
                <a:cubicBezTo>
                  <a:pt x="2053" y="0"/>
                  <a:pt x="2053" y="0"/>
                  <a:pt x="2053" y="0"/>
                </a:cubicBezTo>
                <a:cubicBezTo>
                  <a:pt x="2101" y="0"/>
                  <a:pt x="2101" y="0"/>
                  <a:pt x="2101" y="0"/>
                </a:cubicBezTo>
                <a:lnTo>
                  <a:pt x="2101" y="28"/>
                </a:lnTo>
                <a:close/>
                <a:moveTo>
                  <a:pt x="1973" y="28"/>
                </a:moveTo>
                <a:cubicBezTo>
                  <a:pt x="1925" y="28"/>
                  <a:pt x="1925" y="28"/>
                  <a:pt x="1925" y="28"/>
                </a:cubicBezTo>
                <a:cubicBezTo>
                  <a:pt x="1925" y="0"/>
                  <a:pt x="1925" y="0"/>
                  <a:pt x="1925" y="0"/>
                </a:cubicBezTo>
                <a:cubicBezTo>
                  <a:pt x="1973" y="0"/>
                  <a:pt x="1973" y="0"/>
                  <a:pt x="1973" y="0"/>
                </a:cubicBezTo>
                <a:lnTo>
                  <a:pt x="1973" y="28"/>
                </a:lnTo>
                <a:close/>
                <a:moveTo>
                  <a:pt x="1845" y="28"/>
                </a:moveTo>
                <a:cubicBezTo>
                  <a:pt x="1797" y="28"/>
                  <a:pt x="1797" y="28"/>
                  <a:pt x="1797" y="28"/>
                </a:cubicBezTo>
                <a:cubicBezTo>
                  <a:pt x="1797" y="0"/>
                  <a:pt x="1797" y="0"/>
                  <a:pt x="1797" y="0"/>
                </a:cubicBezTo>
                <a:cubicBezTo>
                  <a:pt x="1845" y="0"/>
                  <a:pt x="1845" y="0"/>
                  <a:pt x="1845" y="0"/>
                </a:cubicBezTo>
                <a:lnTo>
                  <a:pt x="1845" y="28"/>
                </a:lnTo>
                <a:close/>
                <a:moveTo>
                  <a:pt x="1717" y="28"/>
                </a:moveTo>
                <a:cubicBezTo>
                  <a:pt x="1669" y="28"/>
                  <a:pt x="1669" y="28"/>
                  <a:pt x="1669" y="28"/>
                </a:cubicBezTo>
                <a:cubicBezTo>
                  <a:pt x="1669" y="0"/>
                  <a:pt x="1669" y="0"/>
                  <a:pt x="1669" y="0"/>
                </a:cubicBezTo>
                <a:cubicBezTo>
                  <a:pt x="1717" y="0"/>
                  <a:pt x="1717" y="0"/>
                  <a:pt x="1717" y="0"/>
                </a:cubicBezTo>
                <a:lnTo>
                  <a:pt x="1717" y="28"/>
                </a:lnTo>
                <a:close/>
                <a:moveTo>
                  <a:pt x="1589" y="28"/>
                </a:moveTo>
                <a:cubicBezTo>
                  <a:pt x="1541" y="28"/>
                  <a:pt x="1541" y="28"/>
                  <a:pt x="1541" y="28"/>
                </a:cubicBezTo>
                <a:cubicBezTo>
                  <a:pt x="1541" y="0"/>
                  <a:pt x="1541" y="0"/>
                  <a:pt x="1541" y="0"/>
                </a:cubicBezTo>
                <a:cubicBezTo>
                  <a:pt x="1589" y="0"/>
                  <a:pt x="1589" y="0"/>
                  <a:pt x="1589" y="0"/>
                </a:cubicBezTo>
                <a:lnTo>
                  <a:pt x="1589" y="28"/>
                </a:lnTo>
                <a:close/>
                <a:moveTo>
                  <a:pt x="1461" y="28"/>
                </a:moveTo>
                <a:cubicBezTo>
                  <a:pt x="1413" y="28"/>
                  <a:pt x="1413" y="28"/>
                  <a:pt x="1413" y="28"/>
                </a:cubicBezTo>
                <a:cubicBezTo>
                  <a:pt x="1413" y="0"/>
                  <a:pt x="1413" y="0"/>
                  <a:pt x="1413" y="0"/>
                </a:cubicBezTo>
                <a:cubicBezTo>
                  <a:pt x="1461" y="0"/>
                  <a:pt x="1461" y="0"/>
                  <a:pt x="1461" y="0"/>
                </a:cubicBezTo>
                <a:lnTo>
                  <a:pt x="1461" y="28"/>
                </a:lnTo>
                <a:close/>
                <a:moveTo>
                  <a:pt x="1333" y="28"/>
                </a:moveTo>
                <a:cubicBezTo>
                  <a:pt x="1284" y="28"/>
                  <a:pt x="1284" y="28"/>
                  <a:pt x="1284" y="28"/>
                </a:cubicBezTo>
                <a:cubicBezTo>
                  <a:pt x="1284" y="0"/>
                  <a:pt x="1284" y="0"/>
                  <a:pt x="1284" y="0"/>
                </a:cubicBezTo>
                <a:cubicBezTo>
                  <a:pt x="1333" y="0"/>
                  <a:pt x="1333" y="0"/>
                  <a:pt x="1333" y="0"/>
                </a:cubicBezTo>
                <a:lnTo>
                  <a:pt x="1333" y="28"/>
                </a:lnTo>
                <a:close/>
                <a:moveTo>
                  <a:pt x="1204" y="28"/>
                </a:moveTo>
                <a:cubicBezTo>
                  <a:pt x="1156" y="28"/>
                  <a:pt x="1156" y="28"/>
                  <a:pt x="1156" y="28"/>
                </a:cubicBezTo>
                <a:cubicBezTo>
                  <a:pt x="1156" y="0"/>
                  <a:pt x="1156" y="0"/>
                  <a:pt x="1156" y="0"/>
                </a:cubicBezTo>
                <a:cubicBezTo>
                  <a:pt x="1204" y="0"/>
                  <a:pt x="1204" y="0"/>
                  <a:pt x="1204" y="0"/>
                </a:cubicBezTo>
                <a:lnTo>
                  <a:pt x="1204" y="28"/>
                </a:lnTo>
                <a:close/>
                <a:moveTo>
                  <a:pt x="1076" y="28"/>
                </a:moveTo>
                <a:cubicBezTo>
                  <a:pt x="1028" y="28"/>
                  <a:pt x="1028" y="28"/>
                  <a:pt x="1028" y="28"/>
                </a:cubicBezTo>
                <a:cubicBezTo>
                  <a:pt x="1028" y="0"/>
                  <a:pt x="1028" y="0"/>
                  <a:pt x="1028" y="0"/>
                </a:cubicBezTo>
                <a:cubicBezTo>
                  <a:pt x="1076" y="0"/>
                  <a:pt x="1076" y="0"/>
                  <a:pt x="1076" y="0"/>
                </a:cubicBezTo>
                <a:lnTo>
                  <a:pt x="1076" y="28"/>
                </a:lnTo>
                <a:close/>
                <a:moveTo>
                  <a:pt x="948" y="28"/>
                </a:moveTo>
                <a:cubicBezTo>
                  <a:pt x="900" y="28"/>
                  <a:pt x="900" y="28"/>
                  <a:pt x="900" y="28"/>
                </a:cubicBezTo>
                <a:cubicBezTo>
                  <a:pt x="900" y="0"/>
                  <a:pt x="900" y="0"/>
                  <a:pt x="900" y="0"/>
                </a:cubicBezTo>
                <a:cubicBezTo>
                  <a:pt x="948" y="0"/>
                  <a:pt x="948" y="0"/>
                  <a:pt x="948" y="0"/>
                </a:cubicBezTo>
                <a:lnTo>
                  <a:pt x="948" y="28"/>
                </a:lnTo>
                <a:close/>
                <a:moveTo>
                  <a:pt x="820" y="28"/>
                </a:moveTo>
                <a:cubicBezTo>
                  <a:pt x="772" y="28"/>
                  <a:pt x="772" y="28"/>
                  <a:pt x="772" y="28"/>
                </a:cubicBezTo>
                <a:cubicBezTo>
                  <a:pt x="772" y="0"/>
                  <a:pt x="772" y="0"/>
                  <a:pt x="772" y="0"/>
                </a:cubicBezTo>
                <a:cubicBezTo>
                  <a:pt x="820" y="0"/>
                  <a:pt x="820" y="0"/>
                  <a:pt x="820" y="0"/>
                </a:cubicBezTo>
                <a:lnTo>
                  <a:pt x="820" y="28"/>
                </a:lnTo>
                <a:close/>
                <a:moveTo>
                  <a:pt x="692" y="28"/>
                </a:moveTo>
                <a:cubicBezTo>
                  <a:pt x="644" y="28"/>
                  <a:pt x="644" y="28"/>
                  <a:pt x="644" y="28"/>
                </a:cubicBezTo>
                <a:cubicBezTo>
                  <a:pt x="644" y="0"/>
                  <a:pt x="644" y="0"/>
                  <a:pt x="644" y="0"/>
                </a:cubicBezTo>
                <a:cubicBezTo>
                  <a:pt x="692" y="0"/>
                  <a:pt x="692" y="0"/>
                  <a:pt x="692" y="0"/>
                </a:cubicBezTo>
                <a:lnTo>
                  <a:pt x="692" y="28"/>
                </a:lnTo>
                <a:close/>
                <a:moveTo>
                  <a:pt x="563" y="28"/>
                </a:moveTo>
                <a:cubicBezTo>
                  <a:pt x="515" y="28"/>
                  <a:pt x="515" y="28"/>
                  <a:pt x="515" y="28"/>
                </a:cubicBezTo>
                <a:cubicBezTo>
                  <a:pt x="515" y="0"/>
                  <a:pt x="515" y="0"/>
                  <a:pt x="515" y="0"/>
                </a:cubicBezTo>
                <a:cubicBezTo>
                  <a:pt x="563" y="0"/>
                  <a:pt x="563" y="0"/>
                  <a:pt x="563" y="0"/>
                </a:cubicBezTo>
                <a:lnTo>
                  <a:pt x="563" y="28"/>
                </a:lnTo>
                <a:close/>
                <a:moveTo>
                  <a:pt x="435" y="28"/>
                </a:moveTo>
                <a:cubicBezTo>
                  <a:pt x="387" y="28"/>
                  <a:pt x="387" y="28"/>
                  <a:pt x="387" y="28"/>
                </a:cubicBezTo>
                <a:cubicBezTo>
                  <a:pt x="387" y="0"/>
                  <a:pt x="387" y="0"/>
                  <a:pt x="387" y="0"/>
                </a:cubicBezTo>
                <a:cubicBezTo>
                  <a:pt x="435" y="0"/>
                  <a:pt x="435" y="0"/>
                  <a:pt x="435" y="0"/>
                </a:cubicBezTo>
                <a:lnTo>
                  <a:pt x="435" y="28"/>
                </a:lnTo>
                <a:close/>
                <a:moveTo>
                  <a:pt x="307" y="28"/>
                </a:moveTo>
                <a:cubicBezTo>
                  <a:pt x="259" y="28"/>
                  <a:pt x="259" y="28"/>
                  <a:pt x="259" y="28"/>
                </a:cubicBezTo>
                <a:cubicBezTo>
                  <a:pt x="259" y="0"/>
                  <a:pt x="259" y="0"/>
                  <a:pt x="259" y="0"/>
                </a:cubicBezTo>
                <a:cubicBezTo>
                  <a:pt x="307" y="0"/>
                  <a:pt x="307" y="0"/>
                  <a:pt x="307" y="0"/>
                </a:cubicBezTo>
                <a:lnTo>
                  <a:pt x="307" y="28"/>
                </a:lnTo>
                <a:close/>
                <a:moveTo>
                  <a:pt x="178" y="28"/>
                </a:moveTo>
                <a:cubicBezTo>
                  <a:pt x="130" y="28"/>
                  <a:pt x="130" y="28"/>
                  <a:pt x="130" y="28"/>
                </a:cubicBezTo>
                <a:cubicBezTo>
                  <a:pt x="130" y="0"/>
                  <a:pt x="130" y="0"/>
                  <a:pt x="130" y="0"/>
                </a:cubicBezTo>
                <a:cubicBezTo>
                  <a:pt x="178" y="0"/>
                  <a:pt x="178" y="0"/>
                  <a:pt x="178" y="0"/>
                </a:cubicBezTo>
                <a:lnTo>
                  <a:pt x="178" y="28"/>
                </a:lnTo>
                <a:close/>
                <a:moveTo>
                  <a:pt x="49" y="28"/>
                </a:moveTo>
                <a:cubicBezTo>
                  <a:pt x="0" y="28"/>
                  <a:pt x="0" y="28"/>
                  <a:pt x="0" y="28"/>
                </a:cubicBezTo>
                <a:cubicBezTo>
                  <a:pt x="0" y="0"/>
                  <a:pt x="0" y="0"/>
                  <a:pt x="0" y="0"/>
                </a:cubicBezTo>
                <a:cubicBezTo>
                  <a:pt x="49" y="0"/>
                  <a:pt x="49" y="0"/>
                  <a:pt x="49" y="0"/>
                </a:cubicBezTo>
                <a:lnTo>
                  <a:pt x="49" y="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en-US" sz="975">
              <a:latin typeface="Arial" charset="0"/>
            </a:endParaRPr>
          </a:p>
        </p:txBody>
      </p:sp>
      <p:grpSp>
        <p:nvGrpSpPr>
          <p:cNvPr id="45061" name="Group 40"/>
          <p:cNvGrpSpPr>
            <a:grpSpLocks/>
          </p:cNvGrpSpPr>
          <p:nvPr/>
        </p:nvGrpSpPr>
        <p:grpSpPr bwMode="auto">
          <a:xfrm>
            <a:off x="6838950" y="1889578"/>
            <a:ext cx="193675" cy="196850"/>
            <a:chOff x="9051925" y="3001963"/>
            <a:chExt cx="258762" cy="261938"/>
          </a:xfrm>
        </p:grpSpPr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9051925" y="3001963"/>
              <a:ext cx="258762" cy="261938"/>
            </a:xfrm>
            <a:prstGeom prst="rect">
              <a:avLst/>
            </a:prstGeom>
            <a:solidFill>
              <a:srgbClr val="71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>
                <a:defRPr/>
              </a:pPr>
              <a:endParaRPr lang="en-US" sz="975">
                <a:latin typeface="Arial" charset="0"/>
              </a:endParaRP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9073135" y="3204754"/>
              <a:ext cx="216342" cy="295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>
                <a:defRPr/>
              </a:pPr>
              <a:endParaRPr lang="en-US" sz="975">
                <a:latin typeface="Arial" charset="0"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9073135" y="3145606"/>
              <a:ext cx="216342" cy="295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>
                <a:defRPr/>
              </a:pPr>
              <a:endParaRPr lang="en-US" sz="975">
                <a:latin typeface="Arial" charset="0"/>
              </a:endParaRP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9073135" y="3084347"/>
              <a:ext cx="216342" cy="295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>
                <a:defRPr/>
              </a:pPr>
              <a:endParaRPr lang="en-US" sz="975">
                <a:latin typeface="Arial" charset="0"/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9073135" y="3025200"/>
              <a:ext cx="216342" cy="295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>
                <a:defRPr/>
              </a:pPr>
              <a:endParaRPr lang="en-US" sz="975">
                <a:latin typeface="Arial" charset="0"/>
              </a:endParaRPr>
            </a:p>
          </p:txBody>
        </p:sp>
      </p:grpSp>
      <p:grpSp>
        <p:nvGrpSpPr>
          <p:cNvPr id="45062" name="Group 39"/>
          <p:cNvGrpSpPr>
            <a:grpSpLocks/>
          </p:cNvGrpSpPr>
          <p:nvPr/>
        </p:nvGrpSpPr>
        <p:grpSpPr bwMode="auto">
          <a:xfrm>
            <a:off x="1836737" y="3010353"/>
            <a:ext cx="195263" cy="195263"/>
            <a:chOff x="3028950" y="4521200"/>
            <a:chExt cx="258762" cy="260350"/>
          </a:xfrm>
        </p:grpSpPr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3028950" y="4521200"/>
              <a:ext cx="258762" cy="260350"/>
            </a:xfrm>
            <a:prstGeom prst="rect">
              <a:avLst/>
            </a:prstGeom>
            <a:solidFill>
              <a:srgbClr val="71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>
                <a:defRPr/>
              </a:pPr>
              <a:endParaRPr lang="en-US" sz="975">
                <a:latin typeface="Arial" charset="0"/>
              </a:endParaRP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49988" y="4722283"/>
              <a:ext cx="214583" cy="317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>
                <a:defRPr/>
              </a:pPr>
              <a:endParaRPr lang="en-US" sz="975">
                <a:latin typeface="Arial" charset="0"/>
              </a:endParaRP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3049988" y="4663017"/>
              <a:ext cx="214583" cy="296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>
                <a:defRPr/>
              </a:pPr>
              <a:endParaRPr lang="en-US" sz="975">
                <a:latin typeface="Arial" charset="0"/>
              </a:endParaRP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3049988" y="4601633"/>
              <a:ext cx="214583" cy="317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>
                <a:defRPr/>
              </a:pPr>
              <a:endParaRPr lang="en-US" sz="975">
                <a:latin typeface="Arial" charset="0"/>
              </a:endParaRP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3049988" y="4542367"/>
              <a:ext cx="214583" cy="296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>
                <a:defRPr/>
              </a:pPr>
              <a:endParaRPr lang="en-US" sz="975">
                <a:latin typeface="Arial" charset="0"/>
              </a:endParaRPr>
            </a:p>
          </p:txBody>
        </p:sp>
      </p:grpSp>
      <p:grpSp>
        <p:nvGrpSpPr>
          <p:cNvPr id="45063" name="Group 41"/>
          <p:cNvGrpSpPr>
            <a:grpSpLocks/>
          </p:cNvGrpSpPr>
          <p:nvPr/>
        </p:nvGrpSpPr>
        <p:grpSpPr bwMode="auto">
          <a:xfrm>
            <a:off x="8072437" y="4143828"/>
            <a:ext cx="195263" cy="198438"/>
            <a:chOff x="10698163" y="6032500"/>
            <a:chExt cx="258762" cy="263525"/>
          </a:xfrm>
        </p:grpSpPr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10698163" y="6032500"/>
              <a:ext cx="258762" cy="263525"/>
            </a:xfrm>
            <a:prstGeom prst="rect">
              <a:avLst/>
            </a:prstGeom>
            <a:solidFill>
              <a:srgbClr val="71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>
                <a:defRPr/>
              </a:pPr>
              <a:endParaRPr lang="en-US" sz="975">
                <a:latin typeface="Arial" charset="0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10719201" y="6236996"/>
              <a:ext cx="214583" cy="295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>
                <a:defRPr/>
              </a:pPr>
              <a:endParaRPr lang="en-US" sz="975">
                <a:latin typeface="Arial" charset="0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10719201" y="6177966"/>
              <a:ext cx="214583" cy="295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>
                <a:defRPr/>
              </a:pPr>
              <a:endParaRPr lang="en-US" sz="975">
                <a:latin typeface="Arial" charset="0"/>
              </a:endParaRP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10719201" y="6116828"/>
              <a:ext cx="214583" cy="295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>
                <a:defRPr/>
              </a:pPr>
              <a:endParaRPr lang="en-US" sz="975">
                <a:latin typeface="Arial" charset="0"/>
              </a:endParaRP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10719201" y="6055691"/>
              <a:ext cx="214583" cy="316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>
                <a:defRPr/>
              </a:pPr>
              <a:endParaRPr lang="en-US" sz="975">
                <a:latin typeface="Arial" charset="0"/>
              </a:endParaRPr>
            </a:p>
          </p:txBody>
        </p:sp>
      </p:grpSp>
      <p:sp>
        <p:nvSpPr>
          <p:cNvPr id="50" name="Freeform 42"/>
          <p:cNvSpPr>
            <a:spLocks/>
          </p:cNvSpPr>
          <p:nvPr/>
        </p:nvSpPr>
        <p:spPr bwMode="auto">
          <a:xfrm>
            <a:off x="1166812" y="1141866"/>
            <a:ext cx="1095375" cy="733425"/>
          </a:xfrm>
          <a:custGeom>
            <a:avLst/>
            <a:gdLst>
              <a:gd name="T0" fmla="*/ 920 w 920"/>
              <a:gd name="T1" fmla="*/ 617 h 617"/>
              <a:gd name="T2" fmla="*/ 460 w 920"/>
              <a:gd name="T3" fmla="*/ 0 h 617"/>
              <a:gd name="T4" fmla="*/ 0 w 920"/>
              <a:gd name="T5" fmla="*/ 617 h 617"/>
              <a:gd name="T6" fmla="*/ 920 w 920"/>
              <a:gd name="T7" fmla="*/ 617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0" h="617">
                <a:moveTo>
                  <a:pt x="920" y="617"/>
                </a:moveTo>
                <a:lnTo>
                  <a:pt x="460" y="0"/>
                </a:lnTo>
                <a:lnTo>
                  <a:pt x="0" y="617"/>
                </a:lnTo>
                <a:lnTo>
                  <a:pt x="920" y="61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en-US" sz="975">
              <a:latin typeface="Arial" charset="0"/>
            </a:endParaRPr>
          </a:p>
        </p:txBody>
      </p:sp>
      <p:sp>
        <p:nvSpPr>
          <p:cNvPr id="52" name="Freeform 44"/>
          <p:cNvSpPr>
            <a:spLocks/>
          </p:cNvSpPr>
          <p:nvPr/>
        </p:nvSpPr>
        <p:spPr bwMode="auto">
          <a:xfrm>
            <a:off x="1560512" y="1141866"/>
            <a:ext cx="303213" cy="211137"/>
          </a:xfrm>
          <a:custGeom>
            <a:avLst/>
            <a:gdLst>
              <a:gd name="T0" fmla="*/ 129 w 255"/>
              <a:gd name="T1" fmla="*/ 0 h 178"/>
              <a:gd name="T2" fmla="*/ 0 w 255"/>
              <a:gd name="T3" fmla="*/ 173 h 178"/>
              <a:gd name="T4" fmla="*/ 8 w 255"/>
              <a:gd name="T5" fmla="*/ 178 h 178"/>
              <a:gd name="T6" fmla="*/ 46 w 255"/>
              <a:gd name="T7" fmla="*/ 148 h 178"/>
              <a:gd name="T8" fmla="*/ 86 w 255"/>
              <a:gd name="T9" fmla="*/ 178 h 178"/>
              <a:gd name="T10" fmla="*/ 124 w 255"/>
              <a:gd name="T11" fmla="*/ 148 h 178"/>
              <a:gd name="T12" fmla="*/ 164 w 255"/>
              <a:gd name="T13" fmla="*/ 178 h 178"/>
              <a:gd name="T14" fmla="*/ 202 w 255"/>
              <a:gd name="T15" fmla="*/ 148 h 178"/>
              <a:gd name="T16" fmla="*/ 242 w 255"/>
              <a:gd name="T17" fmla="*/ 178 h 178"/>
              <a:gd name="T18" fmla="*/ 255 w 255"/>
              <a:gd name="T19" fmla="*/ 169 h 178"/>
              <a:gd name="T20" fmla="*/ 129 w 255"/>
              <a:gd name="T21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5" h="178">
                <a:moveTo>
                  <a:pt x="129" y="0"/>
                </a:moveTo>
                <a:lnTo>
                  <a:pt x="0" y="173"/>
                </a:lnTo>
                <a:lnTo>
                  <a:pt x="8" y="178"/>
                </a:lnTo>
                <a:lnTo>
                  <a:pt x="46" y="148"/>
                </a:lnTo>
                <a:lnTo>
                  <a:pt x="86" y="178"/>
                </a:lnTo>
                <a:lnTo>
                  <a:pt x="124" y="148"/>
                </a:lnTo>
                <a:lnTo>
                  <a:pt x="164" y="178"/>
                </a:lnTo>
                <a:lnTo>
                  <a:pt x="202" y="148"/>
                </a:lnTo>
                <a:lnTo>
                  <a:pt x="242" y="178"/>
                </a:lnTo>
                <a:lnTo>
                  <a:pt x="255" y="169"/>
                </a:lnTo>
                <a:lnTo>
                  <a:pt x="12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en-US" sz="975">
              <a:latin typeface="Arial" charset="0"/>
            </a:endParaRPr>
          </a:p>
        </p:txBody>
      </p:sp>
      <p:sp>
        <p:nvSpPr>
          <p:cNvPr id="53" name="Freeform 45"/>
          <p:cNvSpPr>
            <a:spLocks noEditPoints="1"/>
          </p:cNvSpPr>
          <p:nvPr/>
        </p:nvSpPr>
        <p:spPr bwMode="auto">
          <a:xfrm>
            <a:off x="1166812" y="1141866"/>
            <a:ext cx="547688" cy="733425"/>
          </a:xfrm>
          <a:custGeom>
            <a:avLst/>
            <a:gdLst>
              <a:gd name="T0" fmla="*/ 27 w 460"/>
              <a:gd name="T1" fmla="*/ 583 h 617"/>
              <a:gd name="T2" fmla="*/ 27 w 460"/>
              <a:gd name="T3" fmla="*/ 583 h 617"/>
              <a:gd name="T4" fmla="*/ 0 w 460"/>
              <a:gd name="T5" fmla="*/ 617 h 617"/>
              <a:gd name="T6" fmla="*/ 27 w 460"/>
              <a:gd name="T7" fmla="*/ 583 h 617"/>
              <a:gd name="T8" fmla="*/ 460 w 460"/>
              <a:gd name="T9" fmla="*/ 0 h 617"/>
              <a:gd name="T10" fmla="*/ 212 w 460"/>
              <a:gd name="T11" fmla="*/ 333 h 617"/>
              <a:gd name="T12" fmla="*/ 212 w 460"/>
              <a:gd name="T13" fmla="*/ 333 h 617"/>
              <a:gd name="T14" fmla="*/ 460 w 460"/>
              <a:gd name="T15" fmla="*/ 0 h 617"/>
              <a:gd name="T16" fmla="*/ 460 w 460"/>
              <a:gd name="T17" fmla="*/ 0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0" h="617">
                <a:moveTo>
                  <a:pt x="27" y="583"/>
                </a:moveTo>
                <a:lnTo>
                  <a:pt x="27" y="583"/>
                </a:lnTo>
                <a:lnTo>
                  <a:pt x="0" y="617"/>
                </a:lnTo>
                <a:lnTo>
                  <a:pt x="27" y="583"/>
                </a:lnTo>
                <a:close/>
                <a:moveTo>
                  <a:pt x="460" y="0"/>
                </a:moveTo>
                <a:lnTo>
                  <a:pt x="212" y="333"/>
                </a:lnTo>
                <a:lnTo>
                  <a:pt x="212" y="333"/>
                </a:lnTo>
                <a:lnTo>
                  <a:pt x="460" y="0"/>
                </a:lnTo>
                <a:lnTo>
                  <a:pt x="460" y="0"/>
                </a:lnTo>
                <a:close/>
              </a:path>
            </a:pathLst>
          </a:custGeom>
          <a:solidFill>
            <a:srgbClr val="ABA7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en-US" sz="975">
              <a:latin typeface="Arial" charset="0"/>
            </a:endParaRPr>
          </a:p>
        </p:txBody>
      </p:sp>
      <p:sp>
        <p:nvSpPr>
          <p:cNvPr id="54" name="Freeform 46"/>
          <p:cNvSpPr>
            <a:spLocks noEditPoints="1"/>
          </p:cNvSpPr>
          <p:nvPr/>
        </p:nvSpPr>
        <p:spPr bwMode="auto">
          <a:xfrm>
            <a:off x="1166812" y="1141866"/>
            <a:ext cx="547688" cy="733425"/>
          </a:xfrm>
          <a:custGeom>
            <a:avLst/>
            <a:gdLst>
              <a:gd name="T0" fmla="*/ 27 w 460"/>
              <a:gd name="T1" fmla="*/ 583 h 617"/>
              <a:gd name="T2" fmla="*/ 27 w 460"/>
              <a:gd name="T3" fmla="*/ 583 h 617"/>
              <a:gd name="T4" fmla="*/ 0 w 460"/>
              <a:gd name="T5" fmla="*/ 617 h 617"/>
              <a:gd name="T6" fmla="*/ 27 w 460"/>
              <a:gd name="T7" fmla="*/ 583 h 617"/>
              <a:gd name="T8" fmla="*/ 460 w 460"/>
              <a:gd name="T9" fmla="*/ 0 h 617"/>
              <a:gd name="T10" fmla="*/ 212 w 460"/>
              <a:gd name="T11" fmla="*/ 333 h 617"/>
              <a:gd name="T12" fmla="*/ 212 w 460"/>
              <a:gd name="T13" fmla="*/ 333 h 617"/>
              <a:gd name="T14" fmla="*/ 460 w 460"/>
              <a:gd name="T15" fmla="*/ 0 h 617"/>
              <a:gd name="T16" fmla="*/ 460 w 460"/>
              <a:gd name="T17" fmla="*/ 0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0" h="617">
                <a:moveTo>
                  <a:pt x="27" y="583"/>
                </a:moveTo>
                <a:lnTo>
                  <a:pt x="27" y="583"/>
                </a:lnTo>
                <a:lnTo>
                  <a:pt x="0" y="617"/>
                </a:lnTo>
                <a:lnTo>
                  <a:pt x="27" y="583"/>
                </a:lnTo>
                <a:moveTo>
                  <a:pt x="460" y="0"/>
                </a:moveTo>
                <a:lnTo>
                  <a:pt x="212" y="333"/>
                </a:lnTo>
                <a:lnTo>
                  <a:pt x="212" y="333"/>
                </a:lnTo>
                <a:lnTo>
                  <a:pt x="460" y="0"/>
                </a:lnTo>
                <a:lnTo>
                  <a:pt x="46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en-US" sz="975">
              <a:latin typeface="Arial" charset="0"/>
            </a:endParaRPr>
          </a:p>
        </p:txBody>
      </p:sp>
      <p:sp>
        <p:nvSpPr>
          <p:cNvPr id="56" name="Freeform 48"/>
          <p:cNvSpPr>
            <a:spLocks/>
          </p:cNvSpPr>
          <p:nvPr/>
        </p:nvSpPr>
        <p:spPr bwMode="auto">
          <a:xfrm>
            <a:off x="1166812" y="1141866"/>
            <a:ext cx="552450" cy="733425"/>
          </a:xfrm>
          <a:custGeom>
            <a:avLst/>
            <a:gdLst>
              <a:gd name="T0" fmla="*/ 460 w 464"/>
              <a:gd name="T1" fmla="*/ 0 h 617"/>
              <a:gd name="T2" fmla="*/ 212 w 464"/>
              <a:gd name="T3" fmla="*/ 333 h 617"/>
              <a:gd name="T4" fmla="*/ 212 w 464"/>
              <a:gd name="T5" fmla="*/ 583 h 617"/>
              <a:gd name="T6" fmla="*/ 27 w 464"/>
              <a:gd name="T7" fmla="*/ 583 h 617"/>
              <a:gd name="T8" fmla="*/ 0 w 464"/>
              <a:gd name="T9" fmla="*/ 617 h 617"/>
              <a:gd name="T10" fmla="*/ 464 w 464"/>
              <a:gd name="T11" fmla="*/ 617 h 617"/>
              <a:gd name="T12" fmla="*/ 461 w 464"/>
              <a:gd name="T13" fmla="*/ 152 h 617"/>
              <a:gd name="T14" fmla="*/ 455 w 464"/>
              <a:gd name="T15" fmla="*/ 148 h 617"/>
              <a:gd name="T16" fmla="*/ 417 w 464"/>
              <a:gd name="T17" fmla="*/ 178 h 617"/>
              <a:gd name="T18" fmla="*/ 377 w 464"/>
              <a:gd name="T19" fmla="*/ 148 h 617"/>
              <a:gd name="T20" fmla="*/ 339 w 464"/>
              <a:gd name="T21" fmla="*/ 178 h 617"/>
              <a:gd name="T22" fmla="*/ 331 w 464"/>
              <a:gd name="T23" fmla="*/ 173 h 617"/>
              <a:gd name="T24" fmla="*/ 460 w 464"/>
              <a:gd name="T25" fmla="*/ 0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4" h="617">
                <a:moveTo>
                  <a:pt x="460" y="0"/>
                </a:moveTo>
                <a:lnTo>
                  <a:pt x="212" y="333"/>
                </a:lnTo>
                <a:lnTo>
                  <a:pt x="212" y="583"/>
                </a:lnTo>
                <a:lnTo>
                  <a:pt x="27" y="583"/>
                </a:lnTo>
                <a:lnTo>
                  <a:pt x="0" y="617"/>
                </a:lnTo>
                <a:lnTo>
                  <a:pt x="464" y="617"/>
                </a:lnTo>
                <a:lnTo>
                  <a:pt x="461" y="152"/>
                </a:lnTo>
                <a:lnTo>
                  <a:pt x="455" y="148"/>
                </a:lnTo>
                <a:lnTo>
                  <a:pt x="417" y="178"/>
                </a:lnTo>
                <a:lnTo>
                  <a:pt x="377" y="148"/>
                </a:lnTo>
                <a:lnTo>
                  <a:pt x="339" y="178"/>
                </a:lnTo>
                <a:lnTo>
                  <a:pt x="331" y="173"/>
                </a:lnTo>
                <a:lnTo>
                  <a:pt x="46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en-US" sz="975">
              <a:latin typeface="Arial" charset="0"/>
            </a:endParaRPr>
          </a:p>
        </p:txBody>
      </p:sp>
      <p:sp>
        <p:nvSpPr>
          <p:cNvPr id="58" name="Freeform 50"/>
          <p:cNvSpPr>
            <a:spLocks/>
          </p:cNvSpPr>
          <p:nvPr/>
        </p:nvSpPr>
        <p:spPr bwMode="auto">
          <a:xfrm>
            <a:off x="1560512" y="1141866"/>
            <a:ext cx="153988" cy="211137"/>
          </a:xfrm>
          <a:custGeom>
            <a:avLst/>
            <a:gdLst>
              <a:gd name="T0" fmla="*/ 129 w 130"/>
              <a:gd name="T1" fmla="*/ 0 h 178"/>
              <a:gd name="T2" fmla="*/ 129 w 130"/>
              <a:gd name="T3" fmla="*/ 0 h 178"/>
              <a:gd name="T4" fmla="*/ 0 w 130"/>
              <a:gd name="T5" fmla="*/ 173 h 178"/>
              <a:gd name="T6" fmla="*/ 8 w 130"/>
              <a:gd name="T7" fmla="*/ 178 h 178"/>
              <a:gd name="T8" fmla="*/ 46 w 130"/>
              <a:gd name="T9" fmla="*/ 148 h 178"/>
              <a:gd name="T10" fmla="*/ 86 w 130"/>
              <a:gd name="T11" fmla="*/ 178 h 178"/>
              <a:gd name="T12" fmla="*/ 124 w 130"/>
              <a:gd name="T13" fmla="*/ 148 h 178"/>
              <a:gd name="T14" fmla="*/ 130 w 130"/>
              <a:gd name="T15" fmla="*/ 152 h 178"/>
              <a:gd name="T16" fmla="*/ 129 w 130"/>
              <a:gd name="T17" fmla="*/ 0 h 178"/>
              <a:gd name="T18" fmla="*/ 129 w 130"/>
              <a:gd name="T19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0" h="178">
                <a:moveTo>
                  <a:pt x="129" y="0"/>
                </a:moveTo>
                <a:lnTo>
                  <a:pt x="129" y="0"/>
                </a:lnTo>
                <a:lnTo>
                  <a:pt x="0" y="173"/>
                </a:lnTo>
                <a:lnTo>
                  <a:pt x="8" y="178"/>
                </a:lnTo>
                <a:lnTo>
                  <a:pt x="46" y="148"/>
                </a:lnTo>
                <a:lnTo>
                  <a:pt x="86" y="178"/>
                </a:lnTo>
                <a:lnTo>
                  <a:pt x="124" y="148"/>
                </a:lnTo>
                <a:lnTo>
                  <a:pt x="130" y="152"/>
                </a:lnTo>
                <a:lnTo>
                  <a:pt x="129" y="0"/>
                </a:lnTo>
                <a:lnTo>
                  <a:pt x="12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en-US" sz="975">
              <a:latin typeface="Arial" charset="0"/>
            </a:endParaRPr>
          </a:p>
        </p:txBody>
      </p:sp>
      <p:sp>
        <p:nvSpPr>
          <p:cNvPr id="60" name="Freeform 52"/>
          <p:cNvSpPr>
            <a:spLocks/>
          </p:cNvSpPr>
          <p:nvPr/>
        </p:nvSpPr>
        <p:spPr bwMode="auto">
          <a:xfrm>
            <a:off x="377825" y="1422853"/>
            <a:ext cx="676275" cy="454025"/>
          </a:xfrm>
          <a:custGeom>
            <a:avLst/>
            <a:gdLst>
              <a:gd name="T0" fmla="*/ 568 w 568"/>
              <a:gd name="T1" fmla="*/ 381 h 381"/>
              <a:gd name="T2" fmla="*/ 283 w 568"/>
              <a:gd name="T3" fmla="*/ 0 h 381"/>
              <a:gd name="T4" fmla="*/ 0 w 568"/>
              <a:gd name="T5" fmla="*/ 381 h 381"/>
              <a:gd name="T6" fmla="*/ 568 w 568"/>
              <a:gd name="T7" fmla="*/ 381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8" h="381">
                <a:moveTo>
                  <a:pt x="568" y="381"/>
                </a:moveTo>
                <a:lnTo>
                  <a:pt x="283" y="0"/>
                </a:lnTo>
                <a:lnTo>
                  <a:pt x="0" y="381"/>
                </a:lnTo>
                <a:lnTo>
                  <a:pt x="568" y="38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en-US" sz="975">
              <a:latin typeface="Arial" charset="0"/>
            </a:endParaRPr>
          </a:p>
        </p:txBody>
      </p:sp>
      <p:sp>
        <p:nvSpPr>
          <p:cNvPr id="62" name="Freeform 54"/>
          <p:cNvSpPr>
            <a:spLocks/>
          </p:cNvSpPr>
          <p:nvPr/>
        </p:nvSpPr>
        <p:spPr bwMode="auto">
          <a:xfrm>
            <a:off x="620712" y="1422853"/>
            <a:ext cx="187325" cy="131763"/>
          </a:xfrm>
          <a:custGeom>
            <a:avLst/>
            <a:gdLst>
              <a:gd name="T0" fmla="*/ 79 w 157"/>
              <a:gd name="T1" fmla="*/ 0 h 110"/>
              <a:gd name="T2" fmla="*/ 0 w 157"/>
              <a:gd name="T3" fmla="*/ 106 h 110"/>
              <a:gd name="T4" fmla="*/ 5 w 157"/>
              <a:gd name="T5" fmla="*/ 110 h 110"/>
              <a:gd name="T6" fmla="*/ 29 w 157"/>
              <a:gd name="T7" fmla="*/ 91 h 110"/>
              <a:gd name="T8" fmla="*/ 53 w 157"/>
              <a:gd name="T9" fmla="*/ 110 h 110"/>
              <a:gd name="T10" fmla="*/ 77 w 157"/>
              <a:gd name="T11" fmla="*/ 91 h 110"/>
              <a:gd name="T12" fmla="*/ 101 w 157"/>
              <a:gd name="T13" fmla="*/ 110 h 110"/>
              <a:gd name="T14" fmla="*/ 126 w 157"/>
              <a:gd name="T15" fmla="*/ 91 h 110"/>
              <a:gd name="T16" fmla="*/ 150 w 157"/>
              <a:gd name="T17" fmla="*/ 110 h 110"/>
              <a:gd name="T18" fmla="*/ 157 w 157"/>
              <a:gd name="T19" fmla="*/ 104 h 110"/>
              <a:gd name="T20" fmla="*/ 79 w 157"/>
              <a:gd name="T21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7" h="110">
                <a:moveTo>
                  <a:pt x="79" y="0"/>
                </a:moveTo>
                <a:lnTo>
                  <a:pt x="0" y="106"/>
                </a:lnTo>
                <a:lnTo>
                  <a:pt x="5" y="110"/>
                </a:lnTo>
                <a:lnTo>
                  <a:pt x="29" y="91"/>
                </a:lnTo>
                <a:lnTo>
                  <a:pt x="53" y="110"/>
                </a:lnTo>
                <a:lnTo>
                  <a:pt x="77" y="91"/>
                </a:lnTo>
                <a:lnTo>
                  <a:pt x="101" y="110"/>
                </a:lnTo>
                <a:lnTo>
                  <a:pt x="126" y="91"/>
                </a:lnTo>
                <a:lnTo>
                  <a:pt x="150" y="110"/>
                </a:lnTo>
                <a:lnTo>
                  <a:pt x="157" y="104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en-US" sz="975">
              <a:latin typeface="Arial" charset="0"/>
            </a:endParaRPr>
          </a:p>
        </p:txBody>
      </p:sp>
      <p:sp>
        <p:nvSpPr>
          <p:cNvPr id="66" name="Freeform 58"/>
          <p:cNvSpPr>
            <a:spLocks/>
          </p:cNvSpPr>
          <p:nvPr/>
        </p:nvSpPr>
        <p:spPr bwMode="auto">
          <a:xfrm>
            <a:off x="377825" y="1422853"/>
            <a:ext cx="341312" cy="454025"/>
          </a:xfrm>
          <a:custGeom>
            <a:avLst/>
            <a:gdLst>
              <a:gd name="T0" fmla="*/ 283 w 287"/>
              <a:gd name="T1" fmla="*/ 0 h 381"/>
              <a:gd name="T2" fmla="*/ 283 w 287"/>
              <a:gd name="T3" fmla="*/ 0 h 381"/>
              <a:gd name="T4" fmla="*/ 0 w 287"/>
              <a:gd name="T5" fmla="*/ 381 h 381"/>
              <a:gd name="T6" fmla="*/ 287 w 287"/>
              <a:gd name="T7" fmla="*/ 381 h 381"/>
              <a:gd name="T8" fmla="*/ 284 w 287"/>
              <a:gd name="T9" fmla="*/ 93 h 381"/>
              <a:gd name="T10" fmla="*/ 281 w 287"/>
              <a:gd name="T11" fmla="*/ 91 h 381"/>
              <a:gd name="T12" fmla="*/ 257 w 287"/>
              <a:gd name="T13" fmla="*/ 110 h 381"/>
              <a:gd name="T14" fmla="*/ 233 w 287"/>
              <a:gd name="T15" fmla="*/ 91 h 381"/>
              <a:gd name="T16" fmla="*/ 209 w 287"/>
              <a:gd name="T17" fmla="*/ 110 h 381"/>
              <a:gd name="T18" fmla="*/ 204 w 287"/>
              <a:gd name="T19" fmla="*/ 106 h 381"/>
              <a:gd name="T20" fmla="*/ 283 w 287"/>
              <a:gd name="T21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7" h="381">
                <a:moveTo>
                  <a:pt x="283" y="0"/>
                </a:moveTo>
                <a:lnTo>
                  <a:pt x="283" y="0"/>
                </a:lnTo>
                <a:lnTo>
                  <a:pt x="0" y="381"/>
                </a:lnTo>
                <a:lnTo>
                  <a:pt x="287" y="381"/>
                </a:lnTo>
                <a:lnTo>
                  <a:pt x="284" y="93"/>
                </a:lnTo>
                <a:lnTo>
                  <a:pt x="281" y="91"/>
                </a:lnTo>
                <a:lnTo>
                  <a:pt x="257" y="110"/>
                </a:lnTo>
                <a:lnTo>
                  <a:pt x="233" y="91"/>
                </a:lnTo>
                <a:lnTo>
                  <a:pt x="209" y="110"/>
                </a:lnTo>
                <a:lnTo>
                  <a:pt x="204" y="106"/>
                </a:lnTo>
                <a:lnTo>
                  <a:pt x="28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en-US" sz="975">
              <a:latin typeface="Arial" charset="0"/>
            </a:endParaRPr>
          </a:p>
        </p:txBody>
      </p:sp>
      <p:sp>
        <p:nvSpPr>
          <p:cNvPr id="68" name="Freeform 60"/>
          <p:cNvSpPr>
            <a:spLocks/>
          </p:cNvSpPr>
          <p:nvPr/>
        </p:nvSpPr>
        <p:spPr bwMode="auto">
          <a:xfrm>
            <a:off x="620712" y="1422853"/>
            <a:ext cx="95250" cy="131763"/>
          </a:xfrm>
          <a:custGeom>
            <a:avLst/>
            <a:gdLst>
              <a:gd name="T0" fmla="*/ 79 w 80"/>
              <a:gd name="T1" fmla="*/ 0 h 110"/>
              <a:gd name="T2" fmla="*/ 79 w 80"/>
              <a:gd name="T3" fmla="*/ 0 h 110"/>
              <a:gd name="T4" fmla="*/ 0 w 80"/>
              <a:gd name="T5" fmla="*/ 106 h 110"/>
              <a:gd name="T6" fmla="*/ 5 w 80"/>
              <a:gd name="T7" fmla="*/ 110 h 110"/>
              <a:gd name="T8" fmla="*/ 29 w 80"/>
              <a:gd name="T9" fmla="*/ 91 h 110"/>
              <a:gd name="T10" fmla="*/ 53 w 80"/>
              <a:gd name="T11" fmla="*/ 110 h 110"/>
              <a:gd name="T12" fmla="*/ 77 w 80"/>
              <a:gd name="T13" fmla="*/ 91 h 110"/>
              <a:gd name="T14" fmla="*/ 80 w 80"/>
              <a:gd name="T15" fmla="*/ 93 h 110"/>
              <a:gd name="T16" fmla="*/ 79 w 80"/>
              <a:gd name="T1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" h="110">
                <a:moveTo>
                  <a:pt x="79" y="0"/>
                </a:moveTo>
                <a:lnTo>
                  <a:pt x="79" y="0"/>
                </a:lnTo>
                <a:lnTo>
                  <a:pt x="0" y="106"/>
                </a:lnTo>
                <a:lnTo>
                  <a:pt x="5" y="110"/>
                </a:lnTo>
                <a:lnTo>
                  <a:pt x="29" y="91"/>
                </a:lnTo>
                <a:lnTo>
                  <a:pt x="53" y="110"/>
                </a:lnTo>
                <a:lnTo>
                  <a:pt x="77" y="91"/>
                </a:lnTo>
                <a:lnTo>
                  <a:pt x="80" y="93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en-US" sz="975">
              <a:latin typeface="Arial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15912" y="1267278"/>
            <a:ext cx="89535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00" b="1" dirty="0">
                <a:latin typeface="+mj-lt"/>
              </a:rPr>
              <a:t>New AWS </a:t>
            </a:r>
            <a:r>
              <a:rPr lang="en-US" sz="900" b="1">
                <a:latin typeface="+mj-lt"/>
              </a:rPr>
              <a:t>Account created for </a:t>
            </a:r>
            <a:r>
              <a:rPr lang="en-US" sz="900" b="1" dirty="0">
                <a:latin typeface="+mj-lt"/>
              </a:rPr>
              <a:t>Analytics</a:t>
            </a:r>
            <a:endParaRPr lang="id-ID" sz="900" b="1" dirty="0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385998" y="6293984"/>
            <a:ext cx="479425" cy="273050"/>
          </a:xfrm>
        </p:spPr>
        <p:txBody>
          <a:bodyPr/>
          <a:lstStyle/>
          <a:p>
            <a:pPr>
              <a:defRPr/>
            </a:pPr>
            <a:fld id="{7F8025A3-2BF8-4D82-ADBC-73555A23F8B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5076" name="TextBox 250"/>
          <p:cNvSpPr txBox="1">
            <a:spLocks noChangeArrowheads="1"/>
          </p:cNvSpPr>
          <p:nvPr/>
        </p:nvSpPr>
        <p:spPr bwMode="auto">
          <a:xfrm>
            <a:off x="2286000" y="119063"/>
            <a:ext cx="4865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>
                <a:solidFill>
                  <a:schemeClr val="bg1"/>
                </a:solidFill>
              </a:rPr>
              <a:t>Advanced Analytic Platforms : Key milestones</a:t>
            </a:r>
          </a:p>
        </p:txBody>
      </p:sp>
      <p:sp>
        <p:nvSpPr>
          <p:cNvPr id="45077" name="TextBox 1"/>
          <p:cNvSpPr txBox="1">
            <a:spLocks noChangeArrowheads="1"/>
          </p:cNvSpPr>
          <p:nvPr/>
        </p:nvSpPr>
        <p:spPr bwMode="auto">
          <a:xfrm>
            <a:off x="403225" y="2064203"/>
            <a:ext cx="7429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>
                <a:solidFill>
                  <a:schemeClr val="accent1"/>
                </a:solidFill>
              </a:rPr>
              <a:t>May 2018</a:t>
            </a:r>
          </a:p>
        </p:txBody>
      </p:sp>
      <p:sp>
        <p:nvSpPr>
          <p:cNvPr id="45078" name="TextBox 103"/>
          <p:cNvSpPr txBox="1">
            <a:spLocks noChangeArrowheads="1"/>
          </p:cNvSpPr>
          <p:nvPr/>
        </p:nvSpPr>
        <p:spPr bwMode="auto">
          <a:xfrm>
            <a:off x="2843212" y="2053091"/>
            <a:ext cx="7080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>
                <a:solidFill>
                  <a:schemeClr val="accent1"/>
                </a:solidFill>
              </a:rPr>
              <a:t>Jun 2018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800350" y="1318078"/>
            <a:ext cx="966787" cy="508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00" b="1" dirty="0">
                <a:latin typeface="+mj-lt"/>
              </a:rPr>
              <a:t>AWS </a:t>
            </a:r>
            <a:r>
              <a:rPr lang="en-US" sz="900" b="1" i="1" dirty="0">
                <a:latin typeface="+mj-lt"/>
              </a:rPr>
              <a:t>Analytic</a:t>
            </a:r>
            <a:r>
              <a:rPr lang="en-US" sz="900" b="1" dirty="0">
                <a:latin typeface="+mj-lt"/>
              </a:rPr>
              <a:t> services setup </a:t>
            </a:r>
            <a:endParaRPr lang="id-ID" sz="900" b="1" dirty="0">
              <a:latin typeface="+mj-lt"/>
            </a:endParaRPr>
          </a:p>
        </p:txBody>
      </p:sp>
      <p:sp>
        <p:nvSpPr>
          <p:cNvPr id="45080" name="TextBox 107"/>
          <p:cNvSpPr txBox="1">
            <a:spLocks noChangeArrowheads="1"/>
          </p:cNvSpPr>
          <p:nvPr/>
        </p:nvSpPr>
        <p:spPr bwMode="auto">
          <a:xfrm>
            <a:off x="5384800" y="2053091"/>
            <a:ext cx="66516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>
                <a:solidFill>
                  <a:schemeClr val="accent1"/>
                </a:solidFill>
              </a:rPr>
              <a:t>Jul 2018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7535862" y="1865574"/>
            <a:ext cx="89535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00" b="1">
                <a:latin typeface="+mj-lt"/>
              </a:rPr>
              <a:t>AWS core platforms</a:t>
            </a:r>
            <a:endParaRPr lang="id-ID" sz="900" b="1" dirty="0">
              <a:latin typeface="+mj-lt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052608" y="3205616"/>
            <a:ext cx="981075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900" b="1" dirty="0">
                <a:latin typeface="+mj-lt"/>
              </a:rPr>
              <a:t>AWS </a:t>
            </a:r>
            <a:r>
              <a:rPr lang="mr-IN" sz="900" b="1" dirty="0">
                <a:latin typeface="+mj-lt"/>
              </a:rPr>
              <a:t>–</a:t>
            </a:r>
            <a:r>
              <a:rPr lang="en-US" sz="900" b="1" dirty="0">
                <a:latin typeface="+mj-lt"/>
              </a:rPr>
              <a:t> </a:t>
            </a:r>
            <a:r>
              <a:rPr lang="en-US" sz="900" b="1" i="1" dirty="0">
                <a:latin typeface="+mj-lt"/>
              </a:rPr>
              <a:t>Analytics</a:t>
            </a:r>
            <a:r>
              <a:rPr lang="en-US" sz="900" b="1" dirty="0">
                <a:latin typeface="+mj-lt"/>
              </a:rPr>
              <a:t> (Pilot rollout)</a:t>
            </a:r>
            <a:endParaRPr lang="id-ID" sz="900" b="1" dirty="0">
              <a:latin typeface="+mj-lt"/>
            </a:endParaRPr>
          </a:p>
        </p:txBody>
      </p:sp>
      <p:sp>
        <p:nvSpPr>
          <p:cNvPr id="45083" name="TextBox 110"/>
          <p:cNvSpPr txBox="1">
            <a:spLocks noChangeArrowheads="1"/>
          </p:cNvSpPr>
          <p:nvPr/>
        </p:nvSpPr>
        <p:spPr bwMode="auto">
          <a:xfrm>
            <a:off x="6872287" y="2432503"/>
            <a:ext cx="7286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>
                <a:solidFill>
                  <a:schemeClr val="accent1"/>
                </a:solidFill>
              </a:rPr>
              <a:t>Aug 2018</a:t>
            </a:r>
          </a:p>
        </p:txBody>
      </p:sp>
      <p:sp>
        <p:nvSpPr>
          <p:cNvPr id="45084" name="TextBox 111"/>
          <p:cNvSpPr txBox="1">
            <a:spLocks noChangeArrowheads="1"/>
          </p:cNvSpPr>
          <p:nvPr/>
        </p:nvSpPr>
        <p:spPr bwMode="auto">
          <a:xfrm>
            <a:off x="5384800" y="2748416"/>
            <a:ext cx="72866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>
                <a:solidFill>
                  <a:schemeClr val="accent1"/>
                </a:solidFill>
              </a:rPr>
              <a:t>Sep 2018</a:t>
            </a:r>
          </a:p>
        </p:txBody>
      </p:sp>
      <p:sp>
        <p:nvSpPr>
          <p:cNvPr id="45085" name="TextBox 113"/>
          <p:cNvSpPr txBox="1">
            <a:spLocks noChangeArrowheads="1"/>
          </p:cNvSpPr>
          <p:nvPr/>
        </p:nvSpPr>
        <p:spPr bwMode="auto">
          <a:xfrm>
            <a:off x="2832100" y="2738891"/>
            <a:ext cx="7016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>
                <a:solidFill>
                  <a:schemeClr val="accent1"/>
                </a:solidFill>
              </a:rPr>
              <a:t>Oct 2018</a:t>
            </a:r>
          </a:p>
        </p:txBody>
      </p:sp>
      <p:sp>
        <p:nvSpPr>
          <p:cNvPr id="45086" name="TextBox 114"/>
          <p:cNvSpPr txBox="1">
            <a:spLocks noChangeArrowheads="1"/>
          </p:cNvSpPr>
          <p:nvPr/>
        </p:nvSpPr>
        <p:spPr bwMode="auto">
          <a:xfrm>
            <a:off x="2782887" y="4321628"/>
            <a:ext cx="6715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>
                <a:solidFill>
                  <a:schemeClr val="accent1"/>
                </a:solidFill>
              </a:rPr>
              <a:t>Q1 2019</a:t>
            </a:r>
          </a:p>
        </p:txBody>
      </p:sp>
      <p:sp>
        <p:nvSpPr>
          <p:cNvPr id="45087" name="TextBox 116"/>
          <p:cNvSpPr txBox="1">
            <a:spLocks noChangeArrowheads="1"/>
          </p:cNvSpPr>
          <p:nvPr/>
        </p:nvSpPr>
        <p:spPr bwMode="auto">
          <a:xfrm>
            <a:off x="4478337" y="4323216"/>
            <a:ext cx="6715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>
                <a:solidFill>
                  <a:schemeClr val="accent1"/>
                </a:solidFill>
              </a:rPr>
              <a:t>Q2 2019</a:t>
            </a:r>
          </a:p>
        </p:txBody>
      </p:sp>
      <p:sp>
        <p:nvSpPr>
          <p:cNvPr id="45088" name="TextBox 117"/>
          <p:cNvSpPr txBox="1">
            <a:spLocks noChangeArrowheads="1"/>
          </p:cNvSpPr>
          <p:nvPr/>
        </p:nvSpPr>
        <p:spPr bwMode="auto">
          <a:xfrm>
            <a:off x="6334125" y="4321628"/>
            <a:ext cx="6715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>
                <a:solidFill>
                  <a:schemeClr val="accent1"/>
                </a:solidFill>
              </a:rPr>
              <a:t>Q3 2019</a:t>
            </a:r>
          </a:p>
        </p:txBody>
      </p:sp>
      <p:sp>
        <p:nvSpPr>
          <p:cNvPr id="45089" name="TextBox 118"/>
          <p:cNvSpPr txBox="1">
            <a:spLocks noChangeArrowheads="1"/>
          </p:cNvSpPr>
          <p:nvPr/>
        </p:nvSpPr>
        <p:spPr bwMode="auto">
          <a:xfrm>
            <a:off x="1266825" y="3591378"/>
            <a:ext cx="7302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>
                <a:solidFill>
                  <a:schemeClr val="accent1"/>
                </a:solidFill>
              </a:rPr>
              <a:t>Dec 2018</a:t>
            </a:r>
          </a:p>
        </p:txBody>
      </p:sp>
      <p:sp>
        <p:nvSpPr>
          <p:cNvPr id="45090" name="TextBox 119"/>
          <p:cNvSpPr txBox="1">
            <a:spLocks noChangeArrowheads="1"/>
          </p:cNvSpPr>
          <p:nvPr/>
        </p:nvSpPr>
        <p:spPr bwMode="auto">
          <a:xfrm>
            <a:off x="8250237" y="4321628"/>
            <a:ext cx="6715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>
                <a:solidFill>
                  <a:schemeClr val="accent1"/>
                </a:solidFill>
              </a:rPr>
              <a:t>Q4 2019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571185" y="2342894"/>
            <a:ext cx="1108075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00" b="1" dirty="0">
                <a:latin typeface="+mj-lt"/>
              </a:rPr>
              <a:t>AWS Data </a:t>
            </a:r>
            <a:r>
              <a:rPr lang="en-US" sz="900" b="1">
                <a:latin typeface="+mj-lt"/>
              </a:rPr>
              <a:t>migration products</a:t>
            </a:r>
            <a:endParaRPr lang="id-ID" sz="900" b="1" dirty="0">
              <a:latin typeface="+mj-lt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991225" y="1252991"/>
            <a:ext cx="922337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00" b="1" dirty="0">
                <a:latin typeface="+mj-lt"/>
              </a:rPr>
              <a:t>EDS Archive migration to AWS complete</a:t>
            </a:r>
            <a:endParaRPr lang="id-ID" sz="900" b="1" dirty="0">
              <a:latin typeface="+mj-lt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862642" y="3212290"/>
            <a:ext cx="895350" cy="508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00" b="1" dirty="0">
                <a:latin typeface="+mj-lt"/>
              </a:rPr>
              <a:t>TD to AWS pilot migration</a:t>
            </a:r>
            <a:endParaRPr lang="id-ID" sz="900" b="1" dirty="0">
              <a:latin typeface="+mj-lt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443477" y="2885897"/>
            <a:ext cx="89535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00" b="1" dirty="0">
                <a:latin typeface="+mj-lt"/>
              </a:rPr>
              <a:t>Model training platform</a:t>
            </a:r>
            <a:r>
              <a:rPr lang="id-ID" sz="900" b="1" dirty="0">
                <a:latin typeface="+mj-lt"/>
              </a:rPr>
              <a:t> (H20)</a:t>
            </a:r>
            <a:endParaRPr lang="en-US" sz="900" b="1" dirty="0">
              <a:latin typeface="+mj-lt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196975" y="4474028"/>
            <a:ext cx="895350" cy="508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00" b="1" dirty="0">
                <a:latin typeface="+mj-lt"/>
              </a:rPr>
              <a:t>TD bulk migration complete</a:t>
            </a:r>
            <a:endParaRPr lang="id-ID" sz="900" b="1" dirty="0">
              <a:latin typeface="+mj-lt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683000" y="4504191"/>
            <a:ext cx="931862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900" b="1" dirty="0">
                <a:latin typeface="+mj-lt"/>
              </a:rPr>
              <a:t>AWS </a:t>
            </a:r>
            <a:r>
              <a:rPr lang="mr-IN" sz="900" b="1" dirty="0">
                <a:latin typeface="+mj-lt"/>
              </a:rPr>
              <a:t>–</a:t>
            </a:r>
            <a:r>
              <a:rPr lang="en-US" sz="900" b="1" dirty="0">
                <a:latin typeface="+mj-lt"/>
              </a:rPr>
              <a:t> </a:t>
            </a:r>
            <a:r>
              <a:rPr lang="en-US" sz="900" b="1" i="1" dirty="0">
                <a:latin typeface="+mj-lt"/>
              </a:rPr>
              <a:t>Deployment</a:t>
            </a:r>
          </a:p>
          <a:p>
            <a:pPr>
              <a:defRPr/>
            </a:pPr>
            <a:r>
              <a:rPr lang="en-US" sz="900" b="1" dirty="0">
                <a:latin typeface="+mj-lt"/>
              </a:rPr>
              <a:t>(Production) Pilot rollout</a:t>
            </a:r>
            <a:endParaRPr lang="id-ID" sz="900" b="1" dirty="0">
              <a:latin typeface="+mj-lt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6958012" y="1330778"/>
            <a:ext cx="895350" cy="508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00" b="1" dirty="0">
                <a:latin typeface="+mj-lt"/>
              </a:rPr>
              <a:t>TD Top 5 CRD complete</a:t>
            </a:r>
            <a:endParaRPr lang="id-ID" sz="900" b="1" dirty="0">
              <a:latin typeface="+mj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938712" y="1387928"/>
            <a:ext cx="922338" cy="508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00" b="1" dirty="0">
                <a:latin typeface="+mj-lt"/>
              </a:rPr>
              <a:t>Ab Initio</a:t>
            </a:r>
          </a:p>
          <a:p>
            <a:pPr algn="ctr">
              <a:defRPr/>
            </a:pPr>
            <a:r>
              <a:rPr lang="en-US" sz="900" b="1" dirty="0">
                <a:latin typeface="+mj-lt"/>
              </a:rPr>
              <a:t>Linux infra setup</a:t>
            </a:r>
            <a:endParaRPr lang="id-ID" sz="900" b="1" dirty="0">
              <a:latin typeface="+mj-lt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657475" y="4493078"/>
            <a:ext cx="922337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00" b="1" dirty="0">
                <a:latin typeface="+mj-lt"/>
              </a:rPr>
              <a:t>Ab Initio</a:t>
            </a:r>
          </a:p>
          <a:p>
            <a:pPr algn="ctr">
              <a:defRPr/>
            </a:pPr>
            <a:r>
              <a:rPr lang="en-US" sz="900" b="1" dirty="0">
                <a:latin typeface="+mj-lt"/>
              </a:rPr>
              <a:t>AIX </a:t>
            </a:r>
            <a:r>
              <a:rPr lang="mr-IN" sz="900" b="1" dirty="0">
                <a:latin typeface="+mj-lt"/>
              </a:rPr>
              <a:t>–</a:t>
            </a:r>
            <a:r>
              <a:rPr lang="en-US" sz="900" b="1" dirty="0">
                <a:latin typeface="+mj-lt"/>
              </a:rPr>
              <a:t> Linux migration complete</a:t>
            </a:r>
            <a:endParaRPr lang="id-ID" sz="900" b="1" dirty="0">
              <a:latin typeface="+mj-lt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379787" y="3223078"/>
            <a:ext cx="109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b="1" dirty="0">
                <a:latin typeface="+mj-lt"/>
              </a:rPr>
              <a:t>AWS </a:t>
            </a:r>
            <a:r>
              <a:rPr lang="mr-IN" sz="900" b="1" dirty="0">
                <a:latin typeface="+mj-lt"/>
              </a:rPr>
              <a:t>–</a:t>
            </a:r>
            <a:r>
              <a:rPr lang="en-US" sz="900" b="1" dirty="0">
                <a:latin typeface="+mj-lt"/>
              </a:rPr>
              <a:t> </a:t>
            </a:r>
            <a:r>
              <a:rPr lang="en-US" sz="900" b="1" i="1" dirty="0">
                <a:latin typeface="+mj-lt"/>
              </a:rPr>
              <a:t>Analytics</a:t>
            </a:r>
            <a:r>
              <a:rPr lang="en-US" sz="900" b="1" dirty="0">
                <a:latin typeface="+mj-lt"/>
              </a:rPr>
              <a:t> (Phase II rollout)</a:t>
            </a:r>
            <a:endParaRPr lang="id-ID" sz="900" b="1" dirty="0">
              <a:latin typeface="+mj-lt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892299" y="4456566"/>
            <a:ext cx="896938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00" b="1" dirty="0">
                <a:latin typeface="+mj-lt"/>
              </a:rPr>
              <a:t>AWS Prod account </a:t>
            </a:r>
            <a:r>
              <a:rPr lang="mr-IN" sz="900" b="1" dirty="0">
                <a:latin typeface="+mj-lt"/>
              </a:rPr>
              <a:t>–</a:t>
            </a:r>
            <a:r>
              <a:rPr lang="en-US" sz="900" b="1" dirty="0">
                <a:latin typeface="+mj-lt"/>
              </a:rPr>
              <a:t> HA </a:t>
            </a:r>
            <a:r>
              <a:rPr lang="mr-IN" sz="900" b="1" dirty="0">
                <a:latin typeface="+mj-lt"/>
              </a:rPr>
              <a:t>–</a:t>
            </a:r>
            <a:r>
              <a:rPr lang="en-US" sz="900" b="1" dirty="0">
                <a:latin typeface="+mj-lt"/>
              </a:rPr>
              <a:t> DR setup </a:t>
            </a:r>
            <a:endParaRPr lang="id-ID" sz="900" b="1" dirty="0">
              <a:latin typeface="+mj-lt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150100" y="4461328"/>
            <a:ext cx="931862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900" b="1" dirty="0">
                <a:latin typeface="+mj-lt"/>
              </a:rPr>
              <a:t>Production jobs phased rollout to the cloud </a:t>
            </a:r>
            <a:endParaRPr lang="id-ID" sz="900" b="1" dirty="0">
              <a:latin typeface="+mj-lt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4775994" y="3218317"/>
            <a:ext cx="895350" cy="5064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00" b="1" dirty="0">
                <a:latin typeface="+mj-lt"/>
              </a:rPr>
              <a:t>Reduce Hadoop footprint</a:t>
            </a:r>
            <a:endParaRPr lang="id-ID" sz="900" b="1" dirty="0">
              <a:latin typeface="+mj-lt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414587" y="3243716"/>
            <a:ext cx="89535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00" b="1" dirty="0">
                <a:latin typeface="+mj-lt"/>
              </a:rPr>
              <a:t>Real-time data platform &amp; products</a:t>
            </a:r>
            <a:endParaRPr lang="id-ID" sz="900" b="1" dirty="0">
              <a:latin typeface="+mj-lt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503737" y="4491491"/>
            <a:ext cx="931863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900" b="1" dirty="0">
                <a:latin typeface="+mj-lt"/>
              </a:rPr>
              <a:t>Decisioning platform on the cloud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14817" y="4123275"/>
            <a:ext cx="89535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00" b="1" dirty="0">
                <a:latin typeface="+mj-lt"/>
              </a:rPr>
              <a:t>Model deployment platform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01625" y="3649573"/>
            <a:ext cx="89535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00" b="1" dirty="0" err="1">
                <a:latin typeface="+mj-lt"/>
              </a:rPr>
              <a:t>GraphDB</a:t>
            </a:r>
            <a:r>
              <a:rPr lang="en-US" sz="900" b="1" dirty="0">
                <a:latin typeface="+mj-lt"/>
              </a:rPr>
              <a:t> on the Cloud</a:t>
            </a:r>
            <a:endParaRPr lang="id-ID" sz="900" b="1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704858" y="3235052"/>
            <a:ext cx="89535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00" b="1" dirty="0">
                <a:latin typeface="+mj-lt"/>
              </a:rPr>
              <a:t>BI on the cloud</a:t>
            </a:r>
            <a:endParaRPr lang="id-ID" sz="900" b="1" dirty="0"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61541" y="3138364"/>
            <a:ext cx="89535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00" b="1">
                <a:latin typeface="+mj-lt"/>
              </a:rPr>
              <a:t>Cloud MPP </a:t>
            </a:r>
            <a:r>
              <a:rPr lang="en-US" sz="900" b="1" dirty="0">
                <a:latin typeface="+mj-lt"/>
              </a:rPr>
              <a:t>(</a:t>
            </a:r>
            <a:r>
              <a:rPr lang="en-US" sz="900" b="1">
                <a:latin typeface="+mj-lt"/>
              </a:rPr>
              <a:t>Snowflake)</a:t>
            </a:r>
            <a:endParaRPr lang="id-ID" sz="900" b="1" dirty="0">
              <a:latin typeface="+mj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341142" y="4504191"/>
            <a:ext cx="772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900" b="1" dirty="0">
                <a:latin typeface="+mj-lt"/>
              </a:rPr>
              <a:t>Batch ETL (Ab Initio) on the cloud</a:t>
            </a:r>
            <a:endParaRPr lang="id-ID" sz="900" b="1" dirty="0">
              <a:latin typeface="+mj-l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275386" y="4499428"/>
            <a:ext cx="77231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900" b="1" dirty="0">
                <a:latin typeface="+mj-lt"/>
              </a:rPr>
              <a:t>Real-time ETL on the cloud</a:t>
            </a:r>
            <a:endParaRPr lang="id-ID" sz="900" b="1" dirty="0">
              <a:latin typeface="+mj-lt"/>
            </a:endParaRPr>
          </a:p>
        </p:txBody>
      </p:sp>
      <p:sp>
        <p:nvSpPr>
          <p:cNvPr id="2" name="Triangle 1"/>
          <p:cNvSpPr/>
          <p:nvPr/>
        </p:nvSpPr>
        <p:spPr>
          <a:xfrm>
            <a:off x="6301764" y="3700961"/>
            <a:ext cx="179614" cy="972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riangle 75"/>
          <p:cNvSpPr/>
          <p:nvPr/>
        </p:nvSpPr>
        <p:spPr>
          <a:xfrm>
            <a:off x="3957107" y="5159828"/>
            <a:ext cx="179614" cy="972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riangle 76"/>
          <p:cNvSpPr/>
          <p:nvPr/>
        </p:nvSpPr>
        <p:spPr>
          <a:xfrm>
            <a:off x="3027136" y="5142025"/>
            <a:ext cx="179614" cy="972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/>
          <p:cNvSpPr/>
          <p:nvPr/>
        </p:nvSpPr>
        <p:spPr>
          <a:xfrm>
            <a:off x="1539004" y="4977265"/>
            <a:ext cx="179614" cy="972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2286000" y="3978275"/>
            <a:ext cx="6400800" cy="1147763"/>
          </a:xfrm>
        </p:spPr>
        <p:txBody>
          <a:bodyPr/>
          <a:lstStyle/>
          <a:p>
            <a:pPr eaLnBrk="1" hangingPunct="1"/>
            <a:r>
              <a:rPr lang="en-US" altLang="en-US"/>
              <a:t>Gen I platforms</a:t>
            </a:r>
            <a:br>
              <a:rPr lang="en-US" altLang="en-US"/>
            </a:br>
            <a:r>
              <a:rPr lang="en-US" altLang="en-US" sz="2400"/>
              <a:t>Owner: Todd Bruns &amp; Anthony Piecz</a:t>
            </a:r>
            <a:br>
              <a:rPr lang="en-US" altLang="en-US" sz="2400"/>
            </a:br>
            <a:endParaRPr lang="en-US" altLang="en-US" sz="2400"/>
          </a:p>
        </p:txBody>
      </p:sp>
      <p:sp>
        <p:nvSpPr>
          <p:cNvPr id="46083" name="Footer Placeholder 2"/>
          <p:cNvSpPr txBox="1">
            <a:spLocks/>
          </p:cNvSpPr>
          <p:nvPr/>
        </p:nvSpPr>
        <p:spPr bwMode="auto">
          <a:xfrm>
            <a:off x="457200" y="6491288"/>
            <a:ext cx="1828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4213">
              <a:lnSpc>
                <a:spcPts val="2400"/>
              </a:lnSpc>
              <a:spcAft>
                <a:spcPts val="1000"/>
              </a:spcAft>
              <a:buClr>
                <a:srgbClr val="74787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5613" indent="-227013" defTabSz="684213">
              <a:lnSpc>
                <a:spcPts val="2100"/>
              </a:lnSpc>
              <a:spcAft>
                <a:spcPts val="900"/>
              </a:spcAft>
              <a:buClr>
                <a:srgbClr val="74787B"/>
              </a:buClr>
              <a:buFont typeface=".AppleSystemUIFont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84213" indent="-227013" defTabSz="684213">
              <a:lnSpc>
                <a:spcPts val="2000"/>
              </a:lnSpc>
              <a:spcAft>
                <a:spcPts val="800"/>
              </a:spcAft>
              <a:buClr>
                <a:srgbClr val="74787B"/>
              </a:buClr>
              <a:buSzPct val="90000"/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198563" indent="-169863" defTabSz="6842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1463" indent="-169863" defTabSz="6842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9986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558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9130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70263" indent="-169863" defTabSz="684213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altLang="en-US" sz="700">
                <a:solidFill>
                  <a:schemeClr val="bg1"/>
                </a:solidFill>
              </a:rPr>
              <a:t>©2018 Discover Financial Services</a:t>
            </a: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474747"/>
                </a:solidFill>
              </a:rPr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>
                <a:solidFill>
                  <a:srgbClr val="474747"/>
                </a:solidFill>
              </a:rPr>
              <a:pPr/>
              <a:t>8</a:t>
            </a:fld>
            <a:endParaRPr lang="en-US">
              <a:solidFill>
                <a:srgbClr val="474747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BCP update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4911" y="2411291"/>
            <a:ext cx="9129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474747"/>
                </a:solidFill>
                <a:latin typeface="Arial" panose="020B0604020202020204"/>
              </a:rPr>
              <a:t>Review of BCP plan and platform dependencies with business groups </a:t>
            </a:r>
            <a:r>
              <a:rPr lang="mr-IN" sz="1800" dirty="0">
                <a:solidFill>
                  <a:srgbClr val="474747"/>
                </a:solidFill>
                <a:latin typeface="Arial" panose="020B0604020202020204"/>
              </a:rPr>
              <a:t>–</a:t>
            </a:r>
            <a:r>
              <a:rPr lang="en-US" sz="1800" dirty="0">
                <a:solidFill>
                  <a:srgbClr val="474747"/>
                </a:solidFill>
                <a:latin typeface="Arial" panose="020B0604020202020204"/>
              </a:rPr>
              <a:t> COMPLETE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474747"/>
                </a:solidFill>
                <a:latin typeface="Arial" panose="020B0604020202020204"/>
              </a:rPr>
              <a:t>Inventory of TD, SAS, Tableau users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474747"/>
                </a:solidFill>
                <a:latin typeface="Arial" panose="020B0604020202020204"/>
              </a:rPr>
              <a:t>Inventory of existing BCP plans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474747"/>
                </a:solidFill>
                <a:latin typeface="Arial" panose="020B0604020202020204"/>
              </a:rPr>
              <a:t>Reconcile existing plans &amp; identify missing plans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1800" dirty="0">
              <a:solidFill>
                <a:srgbClr val="474747"/>
              </a:solidFill>
              <a:latin typeface="Arial" panose="020B0604020202020204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474747"/>
                </a:solidFill>
                <a:latin typeface="Arial" panose="020B0604020202020204"/>
              </a:rPr>
              <a:t>Gap assessment (Process &amp; platform) </a:t>
            </a:r>
            <a:r>
              <a:rPr lang="mr-IN" sz="1800" dirty="0">
                <a:solidFill>
                  <a:srgbClr val="474747"/>
                </a:solidFill>
                <a:latin typeface="Arial" panose="020B0604020202020204"/>
              </a:rPr>
              <a:t>–</a:t>
            </a:r>
            <a:r>
              <a:rPr lang="en-US" sz="1800" dirty="0">
                <a:solidFill>
                  <a:srgbClr val="474747"/>
                </a:solidFill>
                <a:latin typeface="Arial" panose="020B0604020202020204"/>
              </a:rPr>
              <a:t> End of June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1800" dirty="0">
              <a:solidFill>
                <a:srgbClr val="474747"/>
              </a:solidFill>
              <a:latin typeface="Arial" panose="020B0604020202020204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474747"/>
                </a:solidFill>
                <a:latin typeface="Arial" panose="020B0604020202020204"/>
              </a:rPr>
              <a:t>Remediation design and timelines -  End of July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99416" y="272781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474747"/>
                </a:solidFill>
                <a:latin typeface="Arial" panose="020B0604020202020204"/>
              </a:rPr>
              <a:t>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19032" y="3288689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>
                <a:solidFill>
                  <a:srgbClr val="474747"/>
                </a:solidFill>
                <a:latin typeface="Arial" panose="020B0604020202020204"/>
              </a:rPr>
              <a:t>✅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83918" y="2999982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>
                <a:solidFill>
                  <a:srgbClr val="474747"/>
                </a:solidFill>
                <a:latin typeface="Arial" panose="020B0604020202020204"/>
              </a:rPr>
              <a:t>✅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776723" y="788822"/>
            <a:ext cx="6676382" cy="466539"/>
          </a:xfrm>
        </p:spPr>
        <p:txBody>
          <a:bodyPr>
            <a:noAutofit/>
          </a:bodyPr>
          <a:lstStyle/>
          <a:p>
            <a:r>
              <a:rPr lang="en-US" sz="2000" dirty="0"/>
              <a:t>Gen I platforms : Status of BCP plans</a:t>
            </a:r>
          </a:p>
        </p:txBody>
      </p:sp>
    </p:spTree>
    <p:extLst>
      <p:ext uri="{BB962C8B-B14F-4D97-AF65-F5344CB8AC3E}">
        <p14:creationId xmlns:p14="http://schemas.microsoft.com/office/powerpoint/2010/main" val="80290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748090" y="883158"/>
            <a:ext cx="6511490" cy="378826"/>
          </a:xfrm>
        </p:spPr>
        <p:txBody>
          <a:bodyPr/>
          <a:lstStyle/>
          <a:p>
            <a:r>
              <a:rPr lang="en-US" sz="2000" dirty="0"/>
              <a:t>Gen I platforms </a:t>
            </a:r>
            <a:r>
              <a:rPr lang="en-US" sz="2000"/>
              <a:t>: Operational resiliency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2190" y="1350407"/>
          <a:ext cx="8959067" cy="46381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75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2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72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126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2126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2126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2126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92255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Apr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May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Jun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Jul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Aug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Sep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8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baseline="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Teradata</a:t>
                      </a: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2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Retire faulty script (Feb outage)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Complete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2255">
                <a:tc>
                  <a:txBody>
                    <a:bodyPr/>
                    <a:lstStyle/>
                    <a:p>
                      <a:r>
                        <a:rPr lang="en-US" sz="1200" dirty="0"/>
                        <a:t>Harden recovery process (Feb</a:t>
                      </a:r>
                      <a:r>
                        <a:rPr lang="en-US" sz="1200" baseline="0" dirty="0"/>
                        <a:t> outage)</a:t>
                      </a:r>
                      <a:endParaRPr lang="en-US" sz="1200" dirty="0"/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Complete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75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Implement </a:t>
                      </a:r>
                      <a:r>
                        <a:rPr lang="en-US" sz="1200" u="none" strike="noStrike" baseline="0" dirty="0">
                          <a:effectLst/>
                        </a:rPr>
                        <a:t>query throttle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Complete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2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Disable TD Protegrity agent</a:t>
                      </a: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2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TD upgrade to 16.10</a:t>
                      </a: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225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Eliminate Beacon Dependency</a:t>
                      </a: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99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baseline="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Ab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kern="1200" baseline="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Initio</a:t>
                      </a: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63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Sync EME between data centers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8703" marR="8703" marT="870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15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Revoke ad-hoc</a:t>
                      </a:r>
                      <a:r>
                        <a:rPr lang="en-US" sz="1200" b="0" i="0" u="none" strike="noStrike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 users from prod grid</a:t>
                      </a:r>
                      <a:endParaRPr lang="en-US" sz="12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15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Restricted</a:t>
                      </a:r>
                      <a:r>
                        <a:rPr lang="en-US" sz="1200" baseline="0" dirty="0"/>
                        <a:t> read access for CRD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92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Resilient</a:t>
                      </a:r>
                      <a:r>
                        <a:rPr lang="en-US" sz="1200" b="0" i="0" u="none" strike="noStrike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l</a:t>
                      </a:r>
                      <a:r>
                        <a:rPr lang="en-US" sz="12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anding</a:t>
                      </a:r>
                      <a:r>
                        <a:rPr lang="en-US" sz="1200" b="0" i="0" u="none" strike="noStrike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directory</a:t>
                      </a:r>
                      <a:endParaRPr lang="en-US" sz="12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9225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Retire Harmony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dirty="0"/>
                        <a:t>w/ Maestro (SLA Dashboard)</a:t>
                      </a: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228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baseline="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SAS </a:t>
                      </a: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92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Additional memory to users jobs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8703" marR="8703" marT="870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92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Add workspace</a:t>
                      </a:r>
                      <a:r>
                        <a:rPr lang="en-US" sz="1200" b="0" i="0" u="none" strike="noStrike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for users (75TB)</a:t>
                      </a:r>
                      <a:endParaRPr lang="en-US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8703" marR="8703" marT="8703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92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SAS archive</a:t>
                      </a:r>
                      <a:r>
                        <a:rPr lang="en-US" sz="1200" b="0" i="0" u="none" strike="noStrike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improvements</a:t>
                      </a:r>
                      <a:endParaRPr lang="en-US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365580">
                <a:tc>
                  <a:txBody>
                    <a:bodyPr/>
                    <a:lstStyle/>
                    <a:p>
                      <a:pPr algn="ctr" defTabSz="685783" rtl="0" eaLnBrk="1" fontAlgn="b" latinLnBrk="0" hangingPunct="1">
                        <a:lnSpc>
                          <a:spcPts val="28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US" sz="1400" kern="1200" baseline="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Tableau</a:t>
                      </a: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92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Additional capacity</a:t>
                      </a: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92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Upgrade server OS</a:t>
                      </a: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92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Upgrade Tableau</a:t>
                      </a: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</a:tbl>
          </a:graphicData>
        </a:graphic>
      </p:graphicFrame>
      <p:sp>
        <p:nvSpPr>
          <p:cNvPr id="7" name="TextBox 250"/>
          <p:cNvSpPr txBox="1">
            <a:spLocks noChangeArrowheads="1"/>
          </p:cNvSpPr>
          <p:nvPr/>
        </p:nvSpPr>
        <p:spPr bwMode="auto">
          <a:xfrm>
            <a:off x="2286000" y="119063"/>
            <a:ext cx="41729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>
                <a:solidFill>
                  <a:schemeClr val="bg1"/>
                </a:solidFill>
              </a:rPr>
              <a:t>Gen </a:t>
            </a:r>
            <a:r>
              <a:rPr lang="en-US" altLang="en-US" sz="1800">
                <a:solidFill>
                  <a:schemeClr val="bg1"/>
                </a:solidFill>
              </a:rPr>
              <a:t>I platforms : Operational resiliency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886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Master, Content">
  <a:themeElements>
    <a:clrScheme name="Discover - Color 2">
      <a:dk1>
        <a:srgbClr val="474747"/>
      </a:dk1>
      <a:lt1>
        <a:srgbClr val="FFFFFF"/>
      </a:lt1>
      <a:dk2>
        <a:srgbClr val="00548A"/>
      </a:dk2>
      <a:lt2>
        <a:srgbClr val="C8C8C7"/>
      </a:lt2>
      <a:accent1>
        <a:srgbClr val="FF6600"/>
      </a:accent1>
      <a:accent2>
        <a:srgbClr val="1D8BCC"/>
      </a:accent2>
      <a:accent3>
        <a:srgbClr val="C8C8C7"/>
      </a:accent3>
      <a:accent4>
        <a:srgbClr val="96999B"/>
      </a:accent4>
      <a:accent5>
        <a:srgbClr val="74787B"/>
      </a:accent5>
      <a:accent6>
        <a:srgbClr val="53565B"/>
      </a:accent6>
      <a:hlink>
        <a:srgbClr val="2477AB"/>
      </a:hlink>
      <a:folHlink>
        <a:srgbClr val="2477A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X3 Corporate PowerPoint Template Feb 18 (Read-Only)" id="{12377FBA-6447-124B-BF78-886B43207DF6}" vid="{0C45A7B1-5294-6E49-B556-B3C0448C1B26}"/>
    </a:ext>
  </a:extLst>
</a:theme>
</file>

<file path=ppt/theme/theme2.xml><?xml version="1.0" encoding="utf-8"?>
<a:theme xmlns:a="http://schemas.openxmlformats.org/drawingml/2006/main" name="1_Master, Content">
  <a:themeElements>
    <a:clrScheme name="Discover - Color 2">
      <a:dk1>
        <a:srgbClr val="474747"/>
      </a:dk1>
      <a:lt1>
        <a:srgbClr val="FFFFFF"/>
      </a:lt1>
      <a:dk2>
        <a:srgbClr val="00548A"/>
      </a:dk2>
      <a:lt2>
        <a:srgbClr val="C8C8C7"/>
      </a:lt2>
      <a:accent1>
        <a:srgbClr val="FF6600"/>
      </a:accent1>
      <a:accent2>
        <a:srgbClr val="1D8BCC"/>
      </a:accent2>
      <a:accent3>
        <a:srgbClr val="C8C8C7"/>
      </a:accent3>
      <a:accent4>
        <a:srgbClr val="96999B"/>
      </a:accent4>
      <a:accent5>
        <a:srgbClr val="74787B"/>
      </a:accent5>
      <a:accent6>
        <a:srgbClr val="53565B"/>
      </a:accent6>
      <a:hlink>
        <a:srgbClr val="2477AB"/>
      </a:hlink>
      <a:folHlink>
        <a:srgbClr val="2477A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A platform roadshow deck bh v1" id="{11F98558-90CC-7F43-9612-66C25003DD39}" vid="{337CF2A8-A446-CB45-BC8D-0F6D18D89C0B}"/>
    </a:ext>
  </a:extLst>
</a:theme>
</file>

<file path=ppt/theme/theme3.xml><?xml version="1.0" encoding="utf-8"?>
<a:theme xmlns:a="http://schemas.openxmlformats.org/drawingml/2006/main" name="2_Master, Content">
  <a:themeElements>
    <a:clrScheme name="Discover - Color 2">
      <a:dk1>
        <a:srgbClr val="474747"/>
      </a:dk1>
      <a:lt1>
        <a:srgbClr val="FFFFFF"/>
      </a:lt1>
      <a:dk2>
        <a:srgbClr val="00548A"/>
      </a:dk2>
      <a:lt2>
        <a:srgbClr val="C8C8C7"/>
      </a:lt2>
      <a:accent1>
        <a:srgbClr val="FF6600"/>
      </a:accent1>
      <a:accent2>
        <a:srgbClr val="1D8BCC"/>
      </a:accent2>
      <a:accent3>
        <a:srgbClr val="C8C8C7"/>
      </a:accent3>
      <a:accent4>
        <a:srgbClr val="96999B"/>
      </a:accent4>
      <a:accent5>
        <a:srgbClr val="74787B"/>
      </a:accent5>
      <a:accent6>
        <a:srgbClr val="53565B"/>
      </a:accent6>
      <a:hlink>
        <a:srgbClr val="2477AB"/>
      </a:hlink>
      <a:folHlink>
        <a:srgbClr val="2477A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FS_17_0092_CorpPres_16x9_121417" id="{1361C056-18EF-C643-9B8A-E646153B279E}" vid="{B33F8ABD-FCD4-934A-9DAC-3898F6FB918C}"/>
    </a:ext>
  </a:extLst>
</a:theme>
</file>

<file path=ppt/theme/theme4.xml><?xml version="1.0" encoding="utf-8"?>
<a:theme xmlns:a="http://schemas.openxmlformats.org/drawingml/2006/main" name="3_Master, Content">
  <a:themeElements>
    <a:clrScheme name="Discover - Color 2">
      <a:dk1>
        <a:srgbClr val="474747"/>
      </a:dk1>
      <a:lt1>
        <a:srgbClr val="FFFFFF"/>
      </a:lt1>
      <a:dk2>
        <a:srgbClr val="00548A"/>
      </a:dk2>
      <a:lt2>
        <a:srgbClr val="C8C8C7"/>
      </a:lt2>
      <a:accent1>
        <a:srgbClr val="FF6600"/>
      </a:accent1>
      <a:accent2>
        <a:srgbClr val="1D8BCC"/>
      </a:accent2>
      <a:accent3>
        <a:srgbClr val="C8C8C7"/>
      </a:accent3>
      <a:accent4>
        <a:srgbClr val="96999B"/>
      </a:accent4>
      <a:accent5>
        <a:srgbClr val="74787B"/>
      </a:accent5>
      <a:accent6>
        <a:srgbClr val="53565B"/>
      </a:accent6>
      <a:hlink>
        <a:srgbClr val="2477AB"/>
      </a:hlink>
      <a:folHlink>
        <a:srgbClr val="2477A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X3 Corporate PowerPoint Template Feb 18 (Read-Only)" id="{12377FBA-6447-124B-BF78-886B43207DF6}" vid="{0C45A7B1-5294-6E49-B556-B3C0448C1B2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F82FE1962BF246BB3FD51399502091" ma:contentTypeVersion="4" ma:contentTypeDescription="Create a new document." ma:contentTypeScope="" ma:versionID="1614426eb2c34efe4cd6f686c7f7739c">
  <xsd:schema xmlns:xsd="http://www.w3.org/2001/XMLSchema" xmlns:xs="http://www.w3.org/2001/XMLSchema" xmlns:p="http://schemas.microsoft.com/office/2006/metadata/properties" xmlns:ns2="87a905cf-b897-4a15-b4dd-a8e6e281c28b" xmlns:ns3="846e726d-930d-4acb-bd80-f2077a598691" targetNamespace="http://schemas.microsoft.com/office/2006/metadata/properties" ma:root="true" ma:fieldsID="15dfc8cb21b266ec02edcbfbcca1dd27" ns2:_="" ns3:_="">
    <xsd:import namespace="87a905cf-b897-4a15-b4dd-a8e6e281c28b"/>
    <xsd:import namespace="846e726d-930d-4acb-bd80-f2077a5986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a905cf-b897-4a15-b4dd-a8e6e281c2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6e726d-930d-4acb-bd80-f2077a59869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DDA7637-87D8-4373-8208-BA508B8AE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a905cf-b897-4a15-b4dd-a8e6e281c28b"/>
    <ds:schemaRef ds:uri="846e726d-930d-4acb-bd80-f2077a5986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517C03-AA6B-4FDF-819A-2FC924A2A337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846e726d-930d-4acb-bd80-f2077a598691"/>
    <ds:schemaRef ds:uri="87a905cf-b897-4a15-b4dd-a8e6e281c28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14289</TotalTime>
  <Words>4234</Words>
  <Application>Microsoft Macintosh PowerPoint</Application>
  <PresentationFormat>On-screen Show (4:3)</PresentationFormat>
  <Paragraphs>924</Paragraphs>
  <Slides>46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.AppleSystemUIFont</vt:lpstr>
      <vt:lpstr>Calibri</vt:lpstr>
      <vt:lpstr>CambriaMath</vt:lpstr>
      <vt:lpstr>Courier New</vt:lpstr>
      <vt:lpstr>Mangal</vt:lpstr>
      <vt:lpstr>Meiryo Regular</vt:lpstr>
      <vt:lpstr>Wingdings</vt:lpstr>
      <vt:lpstr>Arial</vt:lpstr>
      <vt:lpstr>Master, Content</vt:lpstr>
      <vt:lpstr>1_Master, Content</vt:lpstr>
      <vt:lpstr>2_Master, Content</vt:lpstr>
      <vt:lpstr>3_Master, Content</vt:lpstr>
      <vt:lpstr>Advanced Analytics Platform – Strategy &amp; Roadmap </vt:lpstr>
      <vt:lpstr>PowerPoint Presentation</vt:lpstr>
      <vt:lpstr>Platform strategy &amp; vision</vt:lpstr>
      <vt:lpstr>PowerPoint Presentation</vt:lpstr>
      <vt:lpstr>PowerPoint Presentation</vt:lpstr>
      <vt:lpstr>PowerPoint Presentation</vt:lpstr>
      <vt:lpstr>Gen I platforms Owner: Todd Bruns &amp; Anthony Piecz </vt:lpstr>
      <vt:lpstr>BCP update</vt:lpstr>
      <vt:lpstr>PowerPoint Presentation</vt:lpstr>
      <vt:lpstr>PowerPoint Presentation</vt:lpstr>
      <vt:lpstr>Cloud enablement  Owner: Brandon Harris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 II , Gen III platforms  Owner: Shannon Schultz</vt:lpstr>
      <vt:lpstr>PowerPoint Presentation</vt:lpstr>
      <vt:lpstr>PowerPoint Presentation</vt:lpstr>
      <vt:lpstr>PowerPoint Presentation</vt:lpstr>
      <vt:lpstr>Storage, Compute and Services are decoupled which ensures easier scaling based on the application and user needs.</vt:lpstr>
      <vt:lpstr>PowerPoint Presentation</vt:lpstr>
      <vt:lpstr>PowerPoint Presentation</vt:lpstr>
      <vt:lpstr>Cloud Data Enablement  Owner: Brent DeMar</vt:lpstr>
      <vt:lpstr>PowerPoint Presentation</vt:lpstr>
      <vt:lpstr>PowerPoint Presentation</vt:lpstr>
      <vt:lpstr>PowerPoint Presentation</vt:lpstr>
      <vt:lpstr>PowerPoint Presentation</vt:lpstr>
      <vt:lpstr>Data Catalog Products  Owner: Brent DeMar &amp; Tim Bielinski</vt:lpstr>
      <vt:lpstr>PowerPoint Presentation</vt:lpstr>
      <vt:lpstr>PowerPoint Presentation</vt:lpstr>
      <vt:lpstr>PowerPoint Presentation</vt:lpstr>
      <vt:lpstr>Data Quality Products  Owner: Brent DeMar &amp; Tim Bielinski</vt:lpstr>
      <vt:lpstr>PowerPoint Presentation</vt:lpstr>
      <vt:lpstr>Decision &amp; Deployment  Owner: Eugene Goldberg</vt:lpstr>
      <vt:lpstr>PowerPoint Presentation</vt:lpstr>
      <vt:lpstr>PowerPoint Presentation</vt:lpstr>
      <vt:lpstr>PowerPoint Presentation</vt:lpstr>
      <vt:lpstr>Model Training platform : User Experience</vt:lpstr>
      <vt:lpstr>PowerPoint Presentation</vt:lpstr>
      <vt:lpstr>Program features  Owner: Chris Butler</vt:lpstr>
      <vt:lpstr>Top 30 Features by priority</vt:lpstr>
      <vt:lpstr>Appendix</vt:lpstr>
      <vt:lpstr>Ab Initio</vt:lpstr>
      <vt:lpstr>Teradata</vt:lpstr>
      <vt:lpstr>SAS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Schechter</dc:creator>
  <cp:lastModifiedBy>Brent DeMar</cp:lastModifiedBy>
  <cp:revision>1230</cp:revision>
  <cp:lastPrinted>2018-06-20T14:34:42Z</cp:lastPrinted>
  <dcterms:created xsi:type="dcterms:W3CDTF">2017-05-31T20:20:49Z</dcterms:created>
  <dcterms:modified xsi:type="dcterms:W3CDTF">2018-06-29T19:09:00Z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0x01010039F82FE1962BF246BB3FD51399502091</vt:lpwstr>
  </property>
</Properties>
</file>